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18"/>
  </p:notesMasterIdLst>
  <p:handoutMasterIdLst>
    <p:handoutMasterId r:id="rId19"/>
  </p:handoutMasterIdLst>
  <p:sldIdLst>
    <p:sldId id="547" r:id="rId2"/>
    <p:sldId id="550" r:id="rId3"/>
    <p:sldId id="583" r:id="rId4"/>
    <p:sldId id="600" r:id="rId5"/>
    <p:sldId id="601" r:id="rId6"/>
    <p:sldId id="608" r:id="rId7"/>
    <p:sldId id="606" r:id="rId8"/>
    <p:sldId id="605" r:id="rId9"/>
    <p:sldId id="603" r:id="rId10"/>
    <p:sldId id="604" r:id="rId11"/>
    <p:sldId id="602" r:id="rId12"/>
    <p:sldId id="562" r:id="rId13"/>
    <p:sldId id="554" r:id="rId14"/>
    <p:sldId id="607" r:id="rId15"/>
    <p:sldId id="552" r:id="rId16"/>
    <p:sldId id="553" r:id="rId17"/>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F7F"/>
    <a:srgbClr val="FF4747"/>
    <a:srgbClr val="7F1F1F"/>
    <a:srgbClr val="7F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6093" autoAdjust="0"/>
    <p:restoredTop sz="94660"/>
  </p:normalViewPr>
  <p:slideViewPr>
    <p:cSldViewPr>
      <p:cViewPr varScale="1">
        <p:scale>
          <a:sx n="107" d="100"/>
          <a:sy n="107" d="100"/>
        </p:scale>
        <p:origin x="-990" y="-7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1" d="100"/>
          <a:sy n="71" d="100"/>
        </p:scale>
        <p:origin x="-762" y="-10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2020-08-17</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8/17/2020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156498" y="5576753"/>
            <a:ext cx="2807990" cy="1092607"/>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a:t>
            </a:r>
            <a:r>
              <a:rPr lang="en-US" sz="1100" b="0" kern="0" dirty="0">
                <a:solidFill>
                  <a:srgbClr val="FFFFFF"/>
                </a:solidFill>
                <a:latin typeface="Georgia" panose="02040502050405020303" pitchFamily="18" charset="0"/>
                <a:ea typeface="ＭＳ Ｐゴシック" charset="-128"/>
                <a:cs typeface="Arial" pitchFamily="34" charset="0"/>
              </a:rPr>
              <a:t>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a:solidFill>
                  <a:srgbClr val="FFFFFF"/>
                </a:solidFill>
                <a:latin typeface="Georgia" panose="02040502050405020303" pitchFamily="18" charset="0"/>
                <a:ea typeface="ＭＳ Ｐゴシック" charset="-128"/>
                <a:cs typeface="Arial" pitchFamily="34" charset="0"/>
              </a:rPr>
              <a:t>. </a:t>
            </a:r>
            <a:r>
              <a:rPr lang="en-US" sz="1100" b="0" kern="0" dirty="0" smtClean="0">
                <a:solidFill>
                  <a:srgbClr val="FFFFFF"/>
                </a:solidFill>
                <a:latin typeface="Georgia" panose="02040502050405020303" pitchFamily="18" charset="0"/>
                <a:ea typeface="ＭＳ Ｐゴシック" charset="-128"/>
                <a:cs typeface="Arial" pitchFamily="34" charset="0"/>
              </a:rPr>
              <a:t>LEL</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a:t>
            </a:r>
          </a:p>
          <a:p>
            <a:pPr defTabSz="457200">
              <a:spcBef>
                <a:spcPct val="20000"/>
              </a:spcBef>
              <a:defRPr/>
            </a:pPr>
            <a:r>
              <a:rPr lang="en-US" sz="900" kern="0" dirty="0" smtClean="0">
                <a:solidFill>
                  <a:srgbClr val="FFFFFF"/>
                </a:solidFill>
                <a:latin typeface="Georgia" panose="02040502050405020303" pitchFamily="18" charset="0"/>
                <a:ea typeface="ＭＳ Ｐゴシック" charset="-128"/>
                <a:cs typeface="Arial" pitchFamily="34" charset="0"/>
              </a:rPr>
              <a:t>dwharder@uwaterloo.ca  hiren.patel@uwaterloo.ca</a:t>
            </a: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2018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userDrawn="1"/>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tretch>
            <a:fillRect/>
          </a:stretch>
        </p:blipFill>
        <p:spPr bwMode="auto">
          <a:xfrm>
            <a:off x="298587" y="5634955"/>
            <a:ext cx="1151257"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Identifiers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198" t="18755"/>
          <a:stretch/>
        </p:blipFill>
        <p:spPr bwMode="auto">
          <a:xfrm>
            <a:off x="33338" y="38100"/>
            <a:ext cx="1714448" cy="5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tretch>
            <a:fillRect/>
          </a:stretch>
        </p:blipFill>
        <p:spPr bwMode="auto">
          <a:xfrm>
            <a:off x="8277066" y="6515494"/>
            <a:ext cx="798780"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9.png"/><Relationship Id="rId5" Type="http://schemas.openxmlformats.org/officeDocument/2006/relationships/hyperlink" Target="https://en.cppreference.com/w/cpp/language/identifiers" TargetMode="External"/><Relationship Id="rId4" Type="http://schemas.openxmlformats.org/officeDocument/2006/relationships/hyperlink" Target="https://en.wikipedia.org/wiki/Identifier#In_computer_languages"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7784" y="3111103"/>
            <a:ext cx="6336704" cy="1470025"/>
          </a:xfrm>
        </p:spPr>
        <p:txBody>
          <a:bodyPr>
            <a:normAutofit/>
          </a:bodyPr>
          <a:lstStyle/>
          <a:p>
            <a:r>
              <a:rPr lang="en-CA" dirty="0" smtClean="0"/>
              <a:t>Identifiers</a:t>
            </a:r>
            <a:endParaRPr lang="en-CA"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9566"/>
    </mc:Choice>
    <mc:Fallback>
      <p:transition spd="slow" advTm="19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Reserved identifiers</a:t>
            </a:r>
            <a:endParaRPr lang="en-CA" dirty="0"/>
          </a:p>
        </p:txBody>
      </p:sp>
      <p:sp>
        <p:nvSpPr>
          <p:cNvPr id="3" name="Content Placeholder 2"/>
          <p:cNvSpPr>
            <a:spLocks noGrp="1"/>
          </p:cNvSpPr>
          <p:nvPr>
            <p:ph idx="1"/>
          </p:nvPr>
        </p:nvSpPr>
        <p:spPr/>
        <p:txBody>
          <a:bodyPr/>
          <a:lstStyle/>
          <a:p>
            <a:r>
              <a:rPr lang="en-CA" dirty="0" smtClean="0"/>
              <a:t>Some identifiers are reserved for use by the compiler:</a:t>
            </a:r>
          </a:p>
          <a:p>
            <a:pPr lvl="1"/>
            <a:r>
              <a:rPr lang="en-CA" dirty="0" smtClean="0"/>
              <a:t>Never define an identifier starting with an underscore</a:t>
            </a:r>
          </a:p>
          <a:p>
            <a:pPr marL="457200" lvl="1" indent="0" algn="ctr">
              <a:buNone/>
            </a:pPr>
            <a:r>
              <a:rPr lang="en-CA" dirty="0" smtClean="0">
                <a:latin typeface="Consolas" panose="020B0609020204030204" pitchFamily="49" charset="0"/>
                <a:cs typeface="Consolas" panose="020B0609020204030204" pitchFamily="49" charset="0"/>
              </a:rPr>
              <a:t>_name</a:t>
            </a:r>
          </a:p>
          <a:p>
            <a:pPr lvl="1"/>
            <a:r>
              <a:rPr lang="en-CA" dirty="0" smtClean="0"/>
              <a:t>Never define an identifier with two adjacent underscores</a:t>
            </a:r>
          </a:p>
          <a:p>
            <a:pPr marL="457200" lvl="1" indent="0" algn="ctr">
              <a:buNone/>
            </a:pPr>
            <a:r>
              <a:rPr lang="en-CA" dirty="0" smtClean="0">
                <a:latin typeface="Consolas" panose="020B0609020204030204" pitchFamily="49" charset="0"/>
                <a:cs typeface="Consolas" panose="020B0609020204030204" pitchFamily="49" charset="0"/>
              </a:rPr>
              <a:t>ECE_</a:t>
            </a:r>
            <a:r>
              <a:rPr lang="en-CA" sz="300" dirty="0" smtClean="0">
                <a:latin typeface="Consolas" panose="020B0609020204030204" pitchFamily="49" charset="0"/>
                <a:cs typeface="Consolas" panose="020B0609020204030204" pitchFamily="49" charset="0"/>
              </a:rPr>
              <a:t> </a:t>
            </a:r>
            <a:r>
              <a:rPr lang="en-CA" dirty="0" smtClean="0">
                <a:latin typeface="Consolas" panose="020B0609020204030204" pitchFamily="49" charset="0"/>
                <a:cs typeface="Consolas" panose="020B0609020204030204" pitchFamily="49" charset="0"/>
              </a:rPr>
              <a:t>_150</a:t>
            </a:r>
          </a:p>
          <a:p>
            <a:pPr lvl="1"/>
            <a:endParaRPr lang="en-CA" dirty="0" smtClean="0"/>
          </a:p>
          <a:p>
            <a:r>
              <a:rPr lang="en-CA" dirty="0" smtClean="0"/>
              <a:t>If you do use such reserved identifiers, your code</a:t>
            </a:r>
          </a:p>
          <a:p>
            <a:pPr lvl="1"/>
            <a:r>
              <a:rPr lang="en-CA" dirty="0" smtClean="0"/>
              <a:t>May </a:t>
            </a:r>
            <a:r>
              <a:rPr lang="en-CA" dirty="0" smtClean="0"/>
              <a:t>work</a:t>
            </a:r>
            <a:endParaRPr lang="en-CA" dirty="0" smtClean="0"/>
          </a:p>
          <a:p>
            <a:pPr lvl="1"/>
            <a:r>
              <a:rPr lang="en-CA" dirty="0" smtClean="0"/>
              <a:t>It may </a:t>
            </a:r>
            <a:r>
              <a:rPr lang="en-CA" dirty="0" smtClean="0"/>
              <a:t>not</a:t>
            </a:r>
            <a:endParaRPr lang="en-CA" dirty="0" smtClean="0"/>
          </a:p>
          <a:p>
            <a:pPr lvl="1"/>
            <a:r>
              <a:rPr lang="en-CA" dirty="0" smtClean="0"/>
              <a:t>It will work now, but will stop working with the next compiler update</a:t>
            </a:r>
          </a:p>
          <a:p>
            <a:pPr marL="0" indent="0">
              <a:buNone/>
            </a:pPr>
            <a:endParaRPr lang="en-CA" dirty="0" smtClean="0">
              <a:latin typeface="Consolas" panose="020B0609020204030204" pitchFamily="49" charset="0"/>
              <a:cs typeface="Consolas" panose="020B0609020204030204" pitchFamily="49" charset="0"/>
            </a:endParaRPr>
          </a:p>
          <a:p>
            <a:pPr marL="0" indent="0">
              <a:buNone/>
            </a:pPr>
            <a:endParaRPr lang="en-CA" dirty="0" smtClean="0">
              <a:latin typeface="Consolas" panose="020B0609020204030204" pitchFamily="49" charset="0"/>
              <a:cs typeface="Consolas" panose="020B0609020204030204" pitchFamily="49"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49298271"/>
      </p:ext>
    </p:extLst>
  </p:cSld>
  <p:clrMapOvr>
    <a:masterClrMapping/>
  </p:clrMapOvr>
  <mc:AlternateContent xmlns:mc="http://schemas.openxmlformats.org/markup-compatibility/2006">
    <mc:Choice xmlns:p14="http://schemas.microsoft.com/office/powerpoint/2010/main" Requires="p14">
      <p:transition spd="slow" p14:dur="2000" advTm="73718"/>
    </mc:Choice>
    <mc:Fallback>
      <p:transition spd="slow" advTm="73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Keywords</a:t>
            </a:r>
            <a:endParaRPr lang="en-CA" dirty="0"/>
          </a:p>
        </p:txBody>
      </p:sp>
      <p:sp>
        <p:nvSpPr>
          <p:cNvPr id="3" name="Content Placeholder 2"/>
          <p:cNvSpPr>
            <a:spLocks noGrp="1"/>
          </p:cNvSpPr>
          <p:nvPr>
            <p:ph idx="1"/>
          </p:nvPr>
        </p:nvSpPr>
        <p:spPr/>
        <p:txBody>
          <a:bodyPr/>
          <a:lstStyle/>
          <a:p>
            <a:r>
              <a:rPr lang="en-CA" dirty="0" smtClean="0"/>
              <a:t>Some identifiers are reserved by the programming language to identify specific features within the language</a:t>
            </a:r>
          </a:p>
          <a:p>
            <a:pPr lvl="1"/>
            <a:r>
              <a:rPr lang="en-CA" dirty="0" smtClean="0"/>
              <a:t>These </a:t>
            </a:r>
            <a:r>
              <a:rPr lang="en-CA" i="1" dirty="0" smtClean="0"/>
              <a:t>keywords</a:t>
            </a:r>
            <a:r>
              <a:rPr lang="en-CA" dirty="0" smtClean="0"/>
              <a:t> can never be used for any other purpose what-so-ever</a:t>
            </a:r>
          </a:p>
          <a:p>
            <a:pPr lvl="1"/>
            <a:r>
              <a:rPr lang="en-CA" dirty="0" smtClean="0"/>
              <a:t>We have seen two keywords:  </a:t>
            </a:r>
            <a:r>
              <a:rPr lang="en-CA" dirty="0" smtClean="0">
                <a:latin typeface="Consolas" panose="020B0609020204030204" pitchFamily="49" charset="0"/>
                <a:cs typeface="Consolas" panose="020B0609020204030204" pitchFamily="49" charset="0"/>
              </a:rPr>
              <a:t>int</a:t>
            </a:r>
            <a:r>
              <a:rPr lang="en-CA" dirty="0" smtClean="0"/>
              <a:t> and </a:t>
            </a:r>
            <a:r>
              <a:rPr lang="en-CA" dirty="0" smtClean="0">
                <a:latin typeface="Consolas" panose="020B0609020204030204" pitchFamily="49" charset="0"/>
                <a:cs typeface="Consolas" panose="020B0609020204030204" pitchFamily="49" charset="0"/>
              </a:rPr>
              <a:t>return</a:t>
            </a:r>
          </a:p>
          <a:p>
            <a:pPr lvl="1"/>
            <a:r>
              <a:rPr lang="en-CA" dirty="0" smtClean="0"/>
              <a:t>The identifier </a:t>
            </a:r>
            <a:r>
              <a:rPr lang="en-CA" dirty="0" smtClean="0">
                <a:latin typeface="Consolas" panose="020B0609020204030204" pitchFamily="49" charset="0"/>
                <a:cs typeface="Consolas" panose="020B0609020204030204" pitchFamily="49" charset="0"/>
              </a:rPr>
              <a:t>main</a:t>
            </a:r>
            <a:r>
              <a:rPr lang="en-CA" dirty="0" smtClean="0"/>
              <a:t> is not a keyword—after all, we’ve defined this function to do something rather boring…</a:t>
            </a:r>
          </a:p>
          <a:p>
            <a:pPr lvl="1"/>
            <a:endParaRPr lang="en-CA" dirty="0">
              <a:latin typeface="Consolas" panose="020B0609020204030204" pitchFamily="49" charset="0"/>
              <a:cs typeface="Consolas" panose="020B0609020204030204" pitchFamily="49" charset="0"/>
            </a:endParaRPr>
          </a:p>
          <a:p>
            <a:r>
              <a:rPr lang="en-CA" dirty="0" smtClean="0">
                <a:cs typeface="Consolas" panose="020B0609020204030204" pitchFamily="49" charset="0"/>
              </a:rPr>
              <a:t>There are approximately 100 keywords in the C++ programming language</a:t>
            </a:r>
          </a:p>
          <a:p>
            <a:pPr lvl="1"/>
            <a:r>
              <a:rPr lang="en-CA" dirty="0" smtClean="0">
                <a:cs typeface="Consolas" panose="020B0609020204030204" pitchFamily="49" charset="0"/>
              </a:rPr>
              <a:t>We will see about 30 of these throughout this course</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54526461"/>
      </p:ext>
    </p:extLst>
  </p:cSld>
  <p:clrMapOvr>
    <a:masterClrMapping/>
  </p:clrMapOvr>
  <mc:AlternateContent xmlns:mc="http://schemas.openxmlformats.org/markup-compatibility/2006">
    <mc:Choice xmlns:p14="http://schemas.microsoft.com/office/powerpoint/2010/main" Requires="p14">
      <p:transition spd="slow" p14:dur="2000" advTm="86363"/>
    </mc:Choice>
    <mc:Fallback>
      <p:transition spd="slow" advTm="86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After this lesson, you now</a:t>
            </a:r>
            <a:endParaRPr lang="en-CA" dirty="0"/>
          </a:p>
          <a:p>
            <a:pPr lvl="1"/>
            <a:r>
              <a:rPr lang="en-CA" dirty="0" smtClean="0"/>
              <a:t>Understand what an identifier </a:t>
            </a:r>
            <a:r>
              <a:rPr lang="en-CA" dirty="0" smtClean="0"/>
              <a:t>is</a:t>
            </a:r>
          </a:p>
          <a:p>
            <a:pPr lvl="1"/>
            <a:r>
              <a:rPr lang="en-US" dirty="0" smtClean="0"/>
              <a:t>Know the purpose of the identifier can be seen in its declaration</a:t>
            </a:r>
          </a:p>
          <a:p>
            <a:pPr lvl="2"/>
            <a:r>
              <a:rPr lang="en-US" dirty="0" smtClean="0"/>
              <a:t>This is the first appearance of that identifier in your code</a:t>
            </a:r>
            <a:endParaRPr lang="en-CA" dirty="0" smtClean="0"/>
          </a:p>
          <a:p>
            <a:pPr lvl="1"/>
            <a:r>
              <a:rPr lang="en-CA" dirty="0" smtClean="0"/>
              <a:t>Understand the concept of case sensitivity</a:t>
            </a:r>
            <a:endParaRPr lang="en-CA" dirty="0"/>
          </a:p>
          <a:p>
            <a:pPr lvl="1"/>
            <a:r>
              <a:rPr lang="en-CA" dirty="0" smtClean="0"/>
              <a:t>Are aware that there are</a:t>
            </a:r>
          </a:p>
          <a:p>
            <a:pPr lvl="2"/>
            <a:r>
              <a:rPr lang="en-CA" dirty="0" smtClean="0"/>
              <a:t>Reserved identifiers, and</a:t>
            </a:r>
            <a:endParaRPr lang="en-CA" dirty="0"/>
          </a:p>
          <a:p>
            <a:pPr lvl="2"/>
            <a:r>
              <a:rPr lang="en-CA" dirty="0" smtClean="0"/>
              <a:t>Keywords</a:t>
            </a:r>
          </a:p>
          <a:p>
            <a:pPr lvl="1"/>
            <a:endParaRPr lang="en-CA" dirty="0"/>
          </a:p>
          <a:p>
            <a:pPr lvl="1"/>
            <a:endParaRPr lang="en-CA"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37047"/>
    </mc:Choice>
    <mc:Fallback>
      <p:transition spd="slow" advTm="37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Wikipedia, </a:t>
            </a:r>
            <a:r>
              <a:rPr lang="en-CA" sz="1800" dirty="0" smtClean="0"/>
              <a:t>	</a:t>
            </a:r>
            <a:r>
              <a:rPr lang="en-CA" sz="1800" dirty="0" smtClean="0">
                <a:hlinkClick r:id="rId4"/>
              </a:rPr>
              <a:t>https</a:t>
            </a:r>
            <a:r>
              <a:rPr lang="en-CA" sz="1800" dirty="0">
                <a:hlinkClick r:id="rId4"/>
              </a:rPr>
              <a:t>://</a:t>
            </a:r>
            <a:r>
              <a:rPr lang="en-CA" sz="1800" dirty="0" smtClean="0">
                <a:hlinkClick r:id="rId4"/>
              </a:rPr>
              <a:t>en.wikipedia.org/wiki/Identifier#In_computer_languages</a:t>
            </a:r>
            <a:r>
              <a:rPr lang="en-CA" sz="1800" dirty="0" smtClean="0"/>
              <a:t> </a:t>
            </a:r>
          </a:p>
          <a:p>
            <a:pPr marL="0" indent="0">
              <a:buNone/>
            </a:pPr>
            <a:r>
              <a:rPr lang="en-CA" sz="1800" dirty="0" smtClean="0"/>
              <a:t>[2]	C++ reference</a:t>
            </a:r>
          </a:p>
          <a:p>
            <a:pPr marL="0" indent="0">
              <a:buNone/>
            </a:pPr>
            <a:r>
              <a:rPr lang="en-CA" sz="1800"/>
              <a:t>	</a:t>
            </a:r>
            <a:r>
              <a:rPr lang="en-CA" sz="1800" smtClean="0">
                <a:hlinkClick r:id="rId5"/>
              </a:rPr>
              <a:t>https</a:t>
            </a:r>
            <a:r>
              <a:rPr lang="en-CA" sz="1800" dirty="0">
                <a:hlinkClick r:id="rId5"/>
              </a:rPr>
              <a:t>://</a:t>
            </a:r>
            <a:r>
              <a:rPr lang="en-CA" sz="1800" dirty="0" smtClean="0">
                <a:hlinkClick r:id="rId5"/>
              </a:rPr>
              <a:t>en.cppreference.com/w/cpp/language/identifiers</a:t>
            </a:r>
            <a:r>
              <a:rPr lang="en-CA" sz="1800" dirty="0" smtClean="0"/>
              <a:t> </a:t>
            </a:r>
            <a:endParaRPr lang="en-CA"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mc:Choice xmlns:p14="http://schemas.microsoft.com/office/powerpoint/2010/main" Requires="p14">
      <p:transition spd="slow" p14:dur="2000" advTm="2697"/>
    </mc:Choice>
    <mc:Fallback>
      <p:transition spd="slow" advTm="2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Proof read by Dr. Thomas McConkey</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55017981"/>
      </p:ext>
    </p:extLst>
  </p:cSld>
  <p:clrMapOvr>
    <a:masterClrMapping/>
  </p:clrMapOvr>
  <mc:AlternateContent xmlns:mc="http://schemas.openxmlformats.org/markup-compatibility/2006">
    <mc:Choice xmlns:p14="http://schemas.microsoft.com/office/powerpoint/2010/main" Requires="p14">
      <p:transition spd="slow" p14:dur="2000" advTm="2206"/>
    </mc:Choice>
    <mc:Fallback>
      <p:transition spd="slow" advTm="2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mc:Choice xmlns:p14="http://schemas.microsoft.com/office/powerpoint/2010/main" Requires="p14">
      <p:transition spd="slow" p14:dur="2000" advTm="1497"/>
    </mc:Choice>
    <mc:Fallback>
      <p:transition spd="slow" advTm="1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mc:Choice xmlns:p14="http://schemas.microsoft.com/office/powerpoint/2010/main" Requires="p14">
      <p:transition spd="slow" p14:dur="2000" advTm="4352"/>
    </mc:Choice>
    <mc:Fallback>
      <p:transition spd="slow" advTm="43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presentation, we will:</a:t>
            </a:r>
          </a:p>
          <a:p>
            <a:pPr lvl="1"/>
            <a:r>
              <a:rPr lang="en-CA" dirty="0" smtClean="0"/>
              <a:t>Define identifiers and their purpose</a:t>
            </a:r>
          </a:p>
          <a:p>
            <a:pPr lvl="2"/>
            <a:r>
              <a:rPr lang="en-CA" dirty="0" smtClean="0"/>
              <a:t>Reviewing some of the identifiers we have already seen</a:t>
            </a:r>
          </a:p>
          <a:p>
            <a:pPr lvl="2"/>
            <a:r>
              <a:rPr lang="en-CA" dirty="0" smtClean="0"/>
              <a:t>Discussing case sensitivity</a:t>
            </a:r>
          </a:p>
          <a:p>
            <a:pPr lvl="2"/>
            <a:r>
              <a:rPr lang="en-CA" dirty="0" smtClean="0"/>
              <a:t>Describing naming conventions</a:t>
            </a:r>
          </a:p>
          <a:p>
            <a:pPr lvl="1"/>
            <a:r>
              <a:rPr lang="en-CA" dirty="0" smtClean="0"/>
              <a:t>Define</a:t>
            </a:r>
          </a:p>
          <a:p>
            <a:pPr lvl="2"/>
            <a:r>
              <a:rPr lang="en-CA" dirty="0" smtClean="0"/>
              <a:t>Reserved identifiers</a:t>
            </a:r>
            <a:endParaRPr lang="en-CA" dirty="0"/>
          </a:p>
          <a:p>
            <a:pPr lvl="2"/>
            <a:r>
              <a:rPr lang="en-CA" dirty="0" smtClean="0"/>
              <a:t>Keywords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22574"/>
    </mc:Choice>
    <mc:Fallback>
      <p:transition spd="slow" advTm="22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Identifiers</a:t>
            </a:r>
            <a:endParaRPr lang="en-CA" dirty="0"/>
          </a:p>
        </p:txBody>
      </p:sp>
      <p:sp>
        <p:nvSpPr>
          <p:cNvPr id="3" name="Content Placeholder 2"/>
          <p:cNvSpPr>
            <a:spLocks noGrp="1"/>
          </p:cNvSpPr>
          <p:nvPr>
            <p:ph idx="1"/>
          </p:nvPr>
        </p:nvSpPr>
        <p:spPr/>
        <p:txBody>
          <a:bodyPr/>
          <a:lstStyle/>
          <a:p>
            <a:r>
              <a:rPr lang="en-CA" dirty="0" smtClean="0"/>
              <a:t>Apart from literals, we have seen words that appear to refer to something, either an action or some other property:</a:t>
            </a:r>
          </a:p>
          <a:p>
            <a:pPr marL="0" indent="0">
              <a:buNone/>
            </a:pPr>
            <a:r>
              <a:rPr lang="en-CA" dirty="0" smtClean="0"/>
              <a:t>	</a:t>
            </a:r>
            <a:r>
              <a:rPr lang="en-CA" dirty="0" smtClean="0">
                <a:latin typeface="Consolas" panose="020B0609020204030204" pitchFamily="49" charset="0"/>
                <a:cs typeface="Consolas" panose="020B0609020204030204" pitchFamily="49" charset="0"/>
              </a:rPr>
              <a:t>int	main	std	cout	endl	return</a:t>
            </a:r>
          </a:p>
          <a:p>
            <a:endParaRPr lang="en-CA" dirty="0" smtClean="0"/>
          </a:p>
          <a:p>
            <a:r>
              <a:rPr lang="en-CA" dirty="0" smtClean="0"/>
              <a:t>Such symbols are called </a:t>
            </a:r>
            <a:r>
              <a:rPr lang="en-CA" i="1" dirty="0" smtClean="0"/>
              <a:t>identifiers</a:t>
            </a:r>
          </a:p>
          <a:p>
            <a:pPr lvl="1"/>
            <a:r>
              <a:rPr lang="en-CA" dirty="0" smtClean="0"/>
              <a:t>Some are intimately associated with the language</a:t>
            </a:r>
          </a:p>
          <a:p>
            <a:pPr lvl="1"/>
            <a:r>
              <a:rPr lang="en-CA" dirty="0" smtClean="0"/>
              <a:t>Others </a:t>
            </a:r>
            <a:r>
              <a:rPr lang="en-CA" dirty="0" smtClean="0"/>
              <a:t>are </a:t>
            </a:r>
            <a:r>
              <a:rPr lang="en-CA" dirty="0" smtClean="0"/>
              <a:t>used to allow the programmer to refer to </a:t>
            </a:r>
            <a:r>
              <a:rPr lang="en-CA" dirty="0" smtClean="0"/>
              <a:t>something of significance to the program</a:t>
            </a:r>
            <a:endParaRPr lang="en-CA" dirty="0" smtClean="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28576582"/>
      </p:ext>
    </p:extLst>
  </p:cSld>
  <p:clrMapOvr>
    <a:masterClrMapping/>
  </p:clrMapOvr>
  <mc:AlternateContent xmlns:mc="http://schemas.openxmlformats.org/markup-compatibility/2006">
    <mc:Choice xmlns:p14="http://schemas.microsoft.com/office/powerpoint/2010/main" Requires="p14">
      <p:transition spd="slow" p14:dur="2000" advTm="44081"/>
    </mc:Choice>
    <mc:Fallback>
      <p:transition spd="slow" advTm="44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Identifiers</a:t>
            </a:r>
            <a:endParaRPr lang="en-CA" dirty="0"/>
          </a:p>
        </p:txBody>
      </p:sp>
      <p:sp>
        <p:nvSpPr>
          <p:cNvPr id="3" name="Content Placeholder 2"/>
          <p:cNvSpPr>
            <a:spLocks noGrp="1"/>
          </p:cNvSpPr>
          <p:nvPr>
            <p:ph idx="1"/>
          </p:nvPr>
        </p:nvSpPr>
        <p:spPr/>
        <p:txBody>
          <a:bodyPr/>
          <a:lstStyle/>
          <a:p>
            <a:r>
              <a:rPr lang="en-CA" dirty="0" smtClean="0"/>
              <a:t>Each identifier can have a different significance</a:t>
            </a:r>
            <a:endParaRPr lang="en-CA" dirty="0" smtClean="0">
              <a:latin typeface="Consolas" panose="020B0609020204030204" pitchFamily="49" charset="0"/>
              <a:cs typeface="Consolas" panose="020B0609020204030204" pitchFamily="49" charset="0"/>
            </a:endParaRPr>
          </a:p>
        </p:txBody>
      </p:sp>
      <p:graphicFrame>
        <p:nvGraphicFramePr>
          <p:cNvPr id="4" name="Table 3"/>
          <p:cNvGraphicFramePr>
            <a:graphicFrameLocks noGrp="1"/>
          </p:cNvGraphicFramePr>
          <p:nvPr>
            <p:extLst>
              <p:ext uri="{D42A27DB-BD31-4B8C-83A1-F6EECF244321}">
                <p14:modId xmlns:p14="http://schemas.microsoft.com/office/powerpoint/2010/main" val="988055263"/>
              </p:ext>
            </p:extLst>
          </p:nvPr>
        </p:nvGraphicFramePr>
        <p:xfrm>
          <a:off x="395536" y="2185640"/>
          <a:ext cx="8424936" cy="3403600"/>
        </p:xfrm>
        <a:graphic>
          <a:graphicData uri="http://schemas.openxmlformats.org/drawingml/2006/table">
            <a:tbl>
              <a:tblPr>
                <a:tableStyleId>{2D5ABB26-0587-4C30-8999-92F81FD0307C}</a:tableStyleId>
              </a:tblPr>
              <a:tblGrid>
                <a:gridCol w="1492772">
                  <a:extLst>
                    <a:ext uri="{9D8B030D-6E8A-4147-A177-3AD203B41FA5}">
                      <a16:colId xmlns="" xmlns:a16="http://schemas.microsoft.com/office/drawing/2014/main" val="20000"/>
                    </a:ext>
                  </a:extLst>
                </a:gridCol>
                <a:gridCol w="6932164">
                  <a:extLst>
                    <a:ext uri="{9D8B030D-6E8A-4147-A177-3AD203B41FA5}">
                      <a16:colId xmlns="" xmlns:a16="http://schemas.microsoft.com/office/drawing/2014/main" val="20001"/>
                    </a:ext>
                  </a:extLst>
                </a:gridCol>
              </a:tblGrid>
              <a:tr h="370840">
                <a:tc>
                  <a:txBody>
                    <a:bodyPr/>
                    <a:lstStyle/>
                    <a:p>
                      <a:pPr algn="ctr"/>
                      <a:r>
                        <a:rPr lang="en-CA" b="1" dirty="0" smtClean="0"/>
                        <a:t>Identifier</a:t>
                      </a:r>
                      <a:endParaRPr lang="en-CA"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CA" b="1" dirty="0" smtClean="0"/>
                        <a:t>Description</a:t>
                      </a:r>
                      <a:endParaRPr lang="en-CA"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370840">
                <a:tc>
                  <a:txBody>
                    <a:bodyPr/>
                    <a:lstStyle/>
                    <a:p>
                      <a:pPr algn="ctr"/>
                      <a:r>
                        <a:rPr lang="en-CA" dirty="0" smtClean="0">
                          <a:latin typeface="Consolas" panose="020B0609020204030204" pitchFamily="49" charset="0"/>
                          <a:cs typeface="Consolas" panose="020B0609020204030204" pitchFamily="49" charset="0"/>
                        </a:rPr>
                        <a:t>int</a:t>
                      </a:r>
                      <a:endParaRPr lang="en-CA" dirty="0">
                        <a:latin typeface="Consolas" panose="020B0609020204030204" pitchFamily="49" charset="0"/>
                        <a:cs typeface="Consolas" panose="020B0609020204030204" pitchFamily="49" charset="0"/>
                      </a:endParaRPr>
                    </a:p>
                  </a:txBody>
                  <a:tcPr anchor="ctr">
                    <a:lnT w="12700" cap="flat" cmpd="sng" algn="ctr">
                      <a:solidFill>
                        <a:schemeClr val="tx1"/>
                      </a:solidFill>
                      <a:prstDash val="solid"/>
                      <a:round/>
                      <a:headEnd type="none" w="med" len="med"/>
                      <a:tailEnd type="none" w="med" len="med"/>
                    </a:lnT>
                  </a:tcPr>
                </a:tc>
                <a:tc>
                  <a:txBody>
                    <a:bodyPr/>
                    <a:lstStyle/>
                    <a:p>
                      <a:r>
                        <a:rPr lang="en-CA" dirty="0" smtClean="0">
                          <a:latin typeface="Georgia" panose="02040502050405020303" pitchFamily="18" charset="0"/>
                        </a:rPr>
                        <a:t>A</a:t>
                      </a:r>
                      <a:r>
                        <a:rPr lang="en-CA" baseline="0" dirty="0" smtClean="0">
                          <a:latin typeface="Georgia" panose="02040502050405020303" pitchFamily="18" charset="0"/>
                        </a:rPr>
                        <a:t> type, a standardized means of storing and manipulating data</a:t>
                      </a:r>
                      <a:endParaRPr lang="en-CA" dirty="0">
                        <a:latin typeface="Georgia" panose="02040502050405020303" pitchFamily="18" charset="0"/>
                      </a:endParaRPr>
                    </a:p>
                  </a:txBody>
                  <a:tcPr>
                    <a:lnT w="1270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10001"/>
                  </a:ext>
                </a:extLst>
              </a:tr>
              <a:tr h="370840">
                <a:tc>
                  <a:txBody>
                    <a:bodyPr/>
                    <a:lstStyle/>
                    <a:p>
                      <a:pPr algn="ctr"/>
                      <a:r>
                        <a:rPr lang="en-CA" dirty="0" smtClean="0">
                          <a:latin typeface="Consolas" panose="020B0609020204030204" pitchFamily="49" charset="0"/>
                          <a:cs typeface="Consolas" panose="020B0609020204030204" pitchFamily="49" charset="0"/>
                        </a:rPr>
                        <a:t>main</a:t>
                      </a:r>
                      <a:endParaRPr lang="en-CA" dirty="0">
                        <a:latin typeface="Consolas" panose="020B0609020204030204" pitchFamily="49" charset="0"/>
                        <a:cs typeface="Consolas" panose="020B0609020204030204" pitchFamily="49" charset="0"/>
                      </a:endParaRPr>
                    </a:p>
                  </a:txBody>
                  <a:tcPr anchor="ctr"/>
                </a:tc>
                <a:tc>
                  <a:txBody>
                    <a:bodyPr/>
                    <a:lstStyle/>
                    <a:p>
                      <a:r>
                        <a:rPr lang="en-CA" dirty="0" smtClean="0">
                          <a:latin typeface="Georgia" panose="02040502050405020303" pitchFamily="18" charset="0"/>
                        </a:rPr>
                        <a:t>The name of a function</a:t>
                      </a:r>
                      <a:endParaRPr lang="en-CA" dirty="0">
                        <a:latin typeface="Georgia" panose="02040502050405020303" pitchFamily="18" charset="0"/>
                      </a:endParaRPr>
                    </a:p>
                  </a:txBody>
                  <a:tcPr/>
                </a:tc>
                <a:extLst>
                  <a:ext uri="{0D108BD9-81ED-4DB2-BD59-A6C34878D82A}">
                    <a16:rowId xmlns="" xmlns:a16="http://schemas.microsoft.com/office/drawing/2014/main" val="10002"/>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CA" dirty="0" smtClean="0">
                          <a:latin typeface="Consolas" panose="020B0609020204030204" pitchFamily="49" charset="0"/>
                          <a:cs typeface="Consolas" panose="020B0609020204030204" pitchFamily="49" charset="0"/>
                        </a:rPr>
                        <a:t>std</a:t>
                      </a:r>
                    </a:p>
                  </a:txBody>
                  <a:tcPr anchor="ctr"/>
                </a:tc>
                <a:tc>
                  <a:txBody>
                    <a:bodyPr/>
                    <a:lstStyle/>
                    <a:p>
                      <a:r>
                        <a:rPr lang="en-CA" dirty="0" smtClean="0">
                          <a:latin typeface="Georgia" panose="02040502050405020303" pitchFamily="18" charset="0"/>
                        </a:rPr>
                        <a:t>A </a:t>
                      </a:r>
                      <a:r>
                        <a:rPr lang="en-CA" i="1" dirty="0" smtClean="0">
                          <a:latin typeface="Georgia" panose="02040502050405020303" pitchFamily="18" charset="0"/>
                        </a:rPr>
                        <a:t>namespace</a:t>
                      </a:r>
                      <a:r>
                        <a:rPr lang="en-CA" dirty="0" smtClean="0">
                          <a:latin typeface="Georgia" panose="02040502050405020303" pitchFamily="18" charset="0"/>
                        </a:rPr>
                        <a:t>;</a:t>
                      </a:r>
                      <a:r>
                        <a:rPr lang="en-CA" baseline="0" dirty="0" smtClean="0">
                          <a:latin typeface="Georgia" panose="02040502050405020303" pitchFamily="18" charset="0"/>
                        </a:rPr>
                        <a:t> specifically all identifiers in the standard library are within the </a:t>
                      </a:r>
                      <a:r>
                        <a:rPr lang="en-CA" baseline="0" dirty="0" smtClean="0">
                          <a:latin typeface="Georgia" panose="02040502050405020303" pitchFamily="18" charset="0"/>
                          <a:cs typeface="Consolas" panose="020B0609020204030204" pitchFamily="49" charset="0"/>
                        </a:rPr>
                        <a:t>std</a:t>
                      </a:r>
                      <a:r>
                        <a:rPr lang="en-CA" baseline="0" dirty="0" smtClean="0">
                          <a:latin typeface="Georgia" panose="02040502050405020303" pitchFamily="18" charset="0"/>
                        </a:rPr>
                        <a:t> namespace and must be referred to using </a:t>
                      </a:r>
                      <a:r>
                        <a:rPr lang="en-CA" baseline="0" dirty="0" smtClean="0">
                          <a:latin typeface="Consolas" panose="020B0609020204030204" pitchFamily="49" charset="0"/>
                        </a:rPr>
                        <a:t>std::</a:t>
                      </a:r>
                      <a:endParaRPr lang="en-CA" dirty="0">
                        <a:latin typeface="Consolas" panose="020B0609020204030204" pitchFamily="49" charset="0"/>
                      </a:endParaRPr>
                    </a:p>
                  </a:txBody>
                  <a:tcPr/>
                </a:tc>
                <a:extLst>
                  <a:ext uri="{0D108BD9-81ED-4DB2-BD59-A6C34878D82A}">
                    <a16:rowId xmlns="" xmlns:a16="http://schemas.microsoft.com/office/drawing/2014/main" val="10003"/>
                  </a:ext>
                </a:extLst>
              </a:tr>
              <a:tr h="370840">
                <a:tc>
                  <a:txBody>
                    <a:bodyPr/>
                    <a:lstStyle/>
                    <a:p>
                      <a:pPr algn="ctr"/>
                      <a:r>
                        <a:rPr lang="en-CA" dirty="0" err="1" smtClean="0">
                          <a:latin typeface="Consolas" panose="020B0609020204030204" pitchFamily="49" charset="0"/>
                          <a:cs typeface="Consolas" panose="020B0609020204030204" pitchFamily="49" charset="0"/>
                        </a:rPr>
                        <a:t>std</a:t>
                      </a:r>
                      <a:r>
                        <a:rPr lang="en-CA" dirty="0" smtClean="0">
                          <a:latin typeface="Consolas" panose="020B0609020204030204" pitchFamily="49" charset="0"/>
                          <a:cs typeface="Consolas" panose="020B0609020204030204" pitchFamily="49" charset="0"/>
                        </a:rPr>
                        <a:t>::</a:t>
                      </a:r>
                      <a:r>
                        <a:rPr lang="en-CA" dirty="0" err="1" smtClean="0">
                          <a:latin typeface="Consolas" panose="020B0609020204030204" pitchFamily="49" charset="0"/>
                          <a:cs typeface="Consolas" panose="020B0609020204030204" pitchFamily="49" charset="0"/>
                        </a:rPr>
                        <a:t>cout</a:t>
                      </a:r>
                      <a:endParaRPr lang="en-CA" dirty="0">
                        <a:latin typeface="Consolas" panose="020B0609020204030204" pitchFamily="49" charset="0"/>
                        <a:cs typeface="Consolas" panose="020B0609020204030204" pitchFamily="49" charset="0"/>
                      </a:endParaRPr>
                    </a:p>
                  </a:txBody>
                  <a:tcPr anchor="ctr"/>
                </a:tc>
                <a:tc>
                  <a:txBody>
                    <a:bodyPr/>
                    <a:lstStyle/>
                    <a:p>
                      <a:r>
                        <a:rPr lang="en-CA" dirty="0" smtClean="0">
                          <a:latin typeface="Georgia" panose="02040502050405020303" pitchFamily="18" charset="0"/>
                        </a:rPr>
                        <a:t>An object (a data</a:t>
                      </a:r>
                      <a:r>
                        <a:rPr lang="en-CA" baseline="0" dirty="0" smtClean="0">
                          <a:latin typeface="Georgia" panose="02040502050405020303" pitchFamily="18" charset="0"/>
                        </a:rPr>
                        <a:t> structure)</a:t>
                      </a:r>
                      <a:r>
                        <a:rPr lang="en-CA" dirty="0" smtClean="0">
                          <a:latin typeface="Georgia" panose="02040502050405020303" pitchFamily="18" charset="0"/>
                        </a:rPr>
                        <a:t> in the standard library that allows</a:t>
                      </a:r>
                      <a:r>
                        <a:rPr lang="en-CA" baseline="0" dirty="0" smtClean="0">
                          <a:latin typeface="Georgia" panose="02040502050405020303" pitchFamily="18" charset="0"/>
                        </a:rPr>
                        <a:t> printing to the console or standard output</a:t>
                      </a:r>
                      <a:endParaRPr lang="en-CA" i="1" dirty="0">
                        <a:latin typeface="Georgia" panose="02040502050405020303" pitchFamily="18" charset="0"/>
                      </a:endParaRPr>
                    </a:p>
                  </a:txBody>
                  <a:tcPr/>
                </a:tc>
                <a:extLst>
                  <a:ext uri="{0D108BD9-81ED-4DB2-BD59-A6C34878D82A}">
                    <a16:rowId xmlns="" xmlns:a16="http://schemas.microsoft.com/office/drawing/2014/main" val="10004"/>
                  </a:ext>
                </a:extLst>
              </a:tr>
              <a:tr h="370840">
                <a:tc>
                  <a:txBody>
                    <a:bodyPr/>
                    <a:lstStyle/>
                    <a:p>
                      <a:pPr algn="ctr"/>
                      <a:r>
                        <a:rPr lang="en-CA" dirty="0" err="1" smtClean="0">
                          <a:latin typeface="Consolas" panose="020B0609020204030204" pitchFamily="49" charset="0"/>
                          <a:cs typeface="Consolas" panose="020B0609020204030204" pitchFamily="49" charset="0"/>
                        </a:rPr>
                        <a:t>std</a:t>
                      </a:r>
                      <a:r>
                        <a:rPr lang="en-CA" dirty="0" smtClean="0">
                          <a:latin typeface="Consolas" panose="020B0609020204030204" pitchFamily="49" charset="0"/>
                          <a:cs typeface="Consolas" panose="020B0609020204030204" pitchFamily="49" charset="0"/>
                        </a:rPr>
                        <a:t>::</a:t>
                      </a:r>
                      <a:r>
                        <a:rPr lang="en-CA" dirty="0" err="1" smtClean="0">
                          <a:latin typeface="Consolas" panose="020B0609020204030204" pitchFamily="49" charset="0"/>
                          <a:cs typeface="Consolas" panose="020B0609020204030204" pitchFamily="49" charset="0"/>
                        </a:rPr>
                        <a:t>endl</a:t>
                      </a:r>
                      <a:endParaRPr lang="en-CA" dirty="0">
                        <a:latin typeface="Consolas" panose="020B0609020204030204" pitchFamily="49" charset="0"/>
                        <a:cs typeface="Consolas" panose="020B0609020204030204" pitchFamily="49" charset="0"/>
                      </a:endParaRPr>
                    </a:p>
                  </a:txBody>
                  <a:tcPr anchor="ctr"/>
                </a:tc>
                <a:tc>
                  <a:txBody>
                    <a:bodyPr/>
                    <a:lstStyle/>
                    <a:p>
                      <a:r>
                        <a:rPr lang="en-CA" dirty="0" smtClean="0">
                          <a:latin typeface="Georgia" panose="02040502050405020303" pitchFamily="18" charset="0"/>
                        </a:rPr>
                        <a:t>An</a:t>
                      </a:r>
                      <a:r>
                        <a:rPr lang="en-CA" baseline="0" dirty="0" smtClean="0">
                          <a:latin typeface="Georgia" panose="02040502050405020303" pitchFamily="18" charset="0"/>
                        </a:rPr>
                        <a:t> object in the standard library that is used to indicate that we are at the end of a line and we should continue on the next</a:t>
                      </a:r>
                      <a:endParaRPr lang="en-CA" dirty="0">
                        <a:latin typeface="Georgia" panose="02040502050405020303" pitchFamily="18" charset="0"/>
                      </a:endParaRPr>
                    </a:p>
                  </a:txBody>
                  <a:tcPr/>
                </a:tc>
                <a:extLst>
                  <a:ext uri="{0D108BD9-81ED-4DB2-BD59-A6C34878D82A}">
                    <a16:rowId xmlns="" xmlns:a16="http://schemas.microsoft.com/office/drawing/2014/main" val="10005"/>
                  </a:ext>
                </a:extLst>
              </a:tr>
              <a:tr h="370840">
                <a:tc>
                  <a:txBody>
                    <a:bodyPr/>
                    <a:lstStyle/>
                    <a:p>
                      <a:pPr algn="ctr"/>
                      <a:r>
                        <a:rPr lang="en-CA" dirty="0" smtClean="0">
                          <a:latin typeface="Consolas" panose="020B0609020204030204" pitchFamily="49" charset="0"/>
                          <a:cs typeface="Consolas" panose="020B0609020204030204" pitchFamily="49" charset="0"/>
                        </a:rPr>
                        <a:t>return</a:t>
                      </a:r>
                      <a:endParaRPr lang="en-CA" dirty="0">
                        <a:latin typeface="Consolas" panose="020B0609020204030204" pitchFamily="49" charset="0"/>
                        <a:cs typeface="Consolas" panose="020B0609020204030204" pitchFamily="49" charset="0"/>
                      </a:endParaRPr>
                    </a:p>
                  </a:txBody>
                  <a:tcPr anchor="ctr">
                    <a:lnB w="12700" cap="flat" cmpd="sng" algn="ctr">
                      <a:solidFill>
                        <a:schemeClr val="tx1"/>
                      </a:solidFill>
                      <a:prstDash val="solid"/>
                      <a:round/>
                      <a:headEnd type="none" w="med" len="med"/>
                      <a:tailEnd type="none" w="med" len="med"/>
                    </a:lnB>
                  </a:tcPr>
                </a:tc>
                <a:tc>
                  <a:txBody>
                    <a:bodyPr/>
                    <a:lstStyle/>
                    <a:p>
                      <a:r>
                        <a:rPr lang="en-CA" dirty="0" smtClean="0">
                          <a:latin typeface="Georgia" panose="02040502050405020303" pitchFamily="18" charset="0"/>
                        </a:rPr>
                        <a:t>An</a:t>
                      </a:r>
                      <a:r>
                        <a:rPr lang="en-CA" baseline="0" dirty="0" smtClean="0">
                          <a:latin typeface="Georgia" panose="02040502050405020303" pitchFamily="18" charset="0"/>
                        </a:rPr>
                        <a:t> indication of the value to be returned from a function</a:t>
                      </a:r>
                      <a:endParaRPr lang="en-CA" dirty="0">
                        <a:latin typeface="Georgia" panose="02040502050405020303" pitchFamily="18" charset="0"/>
                      </a:endParaRPr>
                    </a:p>
                  </a:txBody>
                  <a:tcPr>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6"/>
                  </a:ext>
                </a:extLst>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17873471"/>
      </p:ext>
    </p:extLst>
  </p:cSld>
  <p:clrMapOvr>
    <a:masterClrMapping/>
  </p:clrMapOvr>
  <mc:AlternateContent xmlns:mc="http://schemas.openxmlformats.org/markup-compatibility/2006">
    <mc:Choice xmlns:p14="http://schemas.microsoft.com/office/powerpoint/2010/main" Requires="p14">
      <p:transition spd="slow" p14:dur="2000" advTm="85242"/>
    </mc:Choice>
    <mc:Fallback>
      <p:transition spd="slow" advTm="85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Identifiers</a:t>
            </a:r>
            <a:endParaRPr lang="en-CA" dirty="0"/>
          </a:p>
        </p:txBody>
      </p:sp>
      <p:sp>
        <p:nvSpPr>
          <p:cNvPr id="3" name="Content Placeholder 2"/>
          <p:cNvSpPr>
            <a:spLocks noGrp="1"/>
          </p:cNvSpPr>
          <p:nvPr>
            <p:ph idx="1"/>
          </p:nvPr>
        </p:nvSpPr>
        <p:spPr/>
        <p:txBody>
          <a:bodyPr>
            <a:normAutofit lnSpcReduction="10000"/>
          </a:bodyPr>
          <a:lstStyle/>
          <a:p>
            <a:r>
              <a:rPr lang="en-CA" dirty="0" smtClean="0"/>
              <a:t>Any combination of underscores, letters and numbers where the first character is not a number can be used as an identifier</a:t>
            </a:r>
          </a:p>
          <a:p>
            <a:pPr lvl="1"/>
            <a:r>
              <a:rPr lang="en-CA" dirty="0" smtClean="0"/>
              <a:t>Whitespace </a:t>
            </a:r>
            <a:r>
              <a:rPr lang="en-CA" dirty="0" smtClean="0"/>
              <a:t>and other symbols cannot be used</a:t>
            </a:r>
            <a:endParaRPr lang="en-CA" dirty="0"/>
          </a:p>
          <a:p>
            <a:endParaRPr lang="en-CA" dirty="0"/>
          </a:p>
          <a:p>
            <a:r>
              <a:rPr lang="en-CA" dirty="0" smtClean="0"/>
              <a:t>Identifiers are </a:t>
            </a:r>
            <a:r>
              <a:rPr lang="en-CA" i="1" dirty="0" smtClean="0"/>
              <a:t>case sensitive</a:t>
            </a:r>
            <a:r>
              <a:rPr lang="en-CA" dirty="0" smtClean="0"/>
              <a:t>, so the identifiers</a:t>
            </a:r>
          </a:p>
          <a:p>
            <a:pPr marL="0" indent="0" algn="ctr">
              <a:buNone/>
            </a:pPr>
            <a:r>
              <a:rPr lang="en-CA" dirty="0" smtClean="0">
                <a:latin typeface="Consolas" panose="020B0609020204030204" pitchFamily="49" charset="0"/>
                <a:cs typeface="Consolas" panose="020B0609020204030204" pitchFamily="49" charset="0"/>
              </a:rPr>
              <a:t>a0</a:t>
            </a:r>
            <a:r>
              <a:rPr lang="en-CA" dirty="0" smtClean="0"/>
              <a:t> and </a:t>
            </a:r>
            <a:r>
              <a:rPr lang="en-CA" dirty="0" smtClean="0">
                <a:latin typeface="Consolas" panose="020B0609020204030204" pitchFamily="49" charset="0"/>
                <a:cs typeface="Consolas" panose="020B0609020204030204" pitchFamily="49" charset="0"/>
              </a:rPr>
              <a:t>A0</a:t>
            </a:r>
            <a:endParaRPr lang="en-CA" dirty="0" smtClean="0"/>
          </a:p>
          <a:p>
            <a:pPr marL="0" indent="0" algn="l">
              <a:buNone/>
            </a:pPr>
            <a:r>
              <a:rPr lang="en-CA" dirty="0" smtClean="0">
                <a:cs typeface="Consolas" panose="020B0609020204030204" pitchFamily="49" charset="0"/>
              </a:rPr>
              <a:t>      are as different (to the compiler) as the identifiers </a:t>
            </a:r>
          </a:p>
          <a:p>
            <a:pPr marL="0" indent="0" algn="ctr">
              <a:buNone/>
            </a:pPr>
            <a:r>
              <a:rPr lang="en-CA" dirty="0" smtClean="0">
                <a:latin typeface="Consolas" panose="020B0609020204030204" pitchFamily="49" charset="0"/>
                <a:cs typeface="Consolas" panose="020B0609020204030204" pitchFamily="49" charset="0"/>
              </a:rPr>
              <a:t>sin</a:t>
            </a:r>
            <a:r>
              <a:rPr lang="en-CA" dirty="0" smtClean="0"/>
              <a:t> and </a:t>
            </a:r>
            <a:r>
              <a:rPr lang="en-CA" dirty="0" err="1" smtClean="0">
                <a:latin typeface="Consolas" panose="020B0609020204030204" pitchFamily="49" charset="0"/>
                <a:cs typeface="Consolas" panose="020B0609020204030204" pitchFamily="49" charset="0"/>
              </a:rPr>
              <a:t>gcd</a:t>
            </a:r>
            <a:endParaRPr lang="en-CA" dirty="0" smtClean="0">
              <a:latin typeface="Consolas" panose="020B0609020204030204" pitchFamily="49" charset="0"/>
              <a:cs typeface="Consolas" panose="020B0609020204030204" pitchFamily="49" charset="0"/>
            </a:endParaRPr>
          </a:p>
          <a:p>
            <a:pPr marL="0" indent="0">
              <a:buNone/>
            </a:pPr>
            <a:endParaRPr lang="en-CA" dirty="0" smtClean="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94775696"/>
      </p:ext>
    </p:extLst>
  </p:cSld>
  <p:clrMapOvr>
    <a:masterClrMapping/>
  </p:clrMapOvr>
  <mc:AlternateContent xmlns:mc="http://schemas.openxmlformats.org/markup-compatibility/2006">
    <mc:Choice xmlns:p14="http://schemas.microsoft.com/office/powerpoint/2010/main" Requires="p14">
      <p:transition spd="slow" p14:dur="2000" advTm="44354"/>
    </mc:Choice>
    <mc:Fallback>
      <p:transition spd="slow" advTm="44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Identifiers</a:t>
            </a:r>
            <a:endParaRPr lang="en-CA" dirty="0"/>
          </a:p>
        </p:txBody>
      </p:sp>
      <p:sp>
        <p:nvSpPr>
          <p:cNvPr id="3" name="Content Placeholder 2"/>
          <p:cNvSpPr>
            <a:spLocks noGrp="1"/>
          </p:cNvSpPr>
          <p:nvPr>
            <p:ph idx="1"/>
          </p:nvPr>
        </p:nvSpPr>
        <p:spPr/>
        <p:txBody>
          <a:bodyPr>
            <a:normAutofit lnSpcReduction="10000"/>
          </a:bodyPr>
          <a:lstStyle/>
          <a:p>
            <a:r>
              <a:rPr lang="en-CA" dirty="0" smtClean="0"/>
              <a:t>Identifiers </a:t>
            </a:r>
            <a:r>
              <a:rPr lang="en-CA" dirty="0"/>
              <a:t>will be used to refer to </a:t>
            </a:r>
            <a:endParaRPr lang="en-CA" dirty="0" smtClean="0"/>
          </a:p>
          <a:p>
            <a:pPr lvl="1"/>
            <a:r>
              <a:rPr lang="en-CA" dirty="0" smtClean="0"/>
              <a:t>Local variables</a:t>
            </a:r>
          </a:p>
          <a:p>
            <a:pPr lvl="1"/>
            <a:r>
              <a:rPr lang="en-US" dirty="0" smtClean="0"/>
              <a:t>Parameters</a:t>
            </a:r>
          </a:p>
          <a:p>
            <a:pPr lvl="1"/>
            <a:r>
              <a:rPr lang="en-US" dirty="0" smtClean="0"/>
              <a:t>Functions</a:t>
            </a:r>
          </a:p>
          <a:p>
            <a:pPr lvl="1"/>
            <a:r>
              <a:rPr lang="en-US" dirty="0" smtClean="0"/>
              <a:t>Types</a:t>
            </a:r>
          </a:p>
          <a:p>
            <a:pPr lvl="1"/>
            <a:r>
              <a:rPr lang="en-US" dirty="0" smtClean="0"/>
              <a:t>Classes</a:t>
            </a:r>
          </a:p>
          <a:p>
            <a:endParaRPr lang="en-CA" dirty="0" smtClean="0"/>
          </a:p>
          <a:p>
            <a:r>
              <a:rPr lang="en-US" dirty="0" smtClean="0"/>
              <a:t>A small number of identifiers are </a:t>
            </a:r>
            <a:r>
              <a:rPr lang="en-US" i="1" dirty="0" smtClean="0"/>
              <a:t>keywords </a:t>
            </a:r>
            <a:r>
              <a:rPr lang="en-US" dirty="0" smtClean="0"/>
              <a:t>to the C++ language</a:t>
            </a:r>
          </a:p>
          <a:p>
            <a:r>
              <a:rPr lang="en-US" dirty="0" smtClean="0"/>
              <a:t>All other identifiers are given significance by the programmer</a:t>
            </a:r>
          </a:p>
          <a:p>
            <a:pPr lvl="1"/>
            <a:r>
              <a:rPr lang="en-US" dirty="0" smtClean="0"/>
              <a:t>It means something specific to the program at hand</a:t>
            </a:r>
          </a:p>
          <a:p>
            <a:pPr lvl="1"/>
            <a:r>
              <a:rPr lang="en-US" dirty="0" smtClean="0"/>
              <a:t>The significance can be determined by the declaration</a:t>
            </a:r>
          </a:p>
          <a:p>
            <a:pPr lvl="2"/>
            <a:r>
              <a:rPr lang="en-US" dirty="0" smtClean="0"/>
              <a:t>The first time that identifier is seen</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260697310"/>
      </p:ext>
    </p:extLst>
  </p:cSld>
  <p:clrMapOvr>
    <a:masterClrMapping/>
  </p:clrMapOvr>
  <mc:AlternateContent xmlns:mc="http://schemas.openxmlformats.org/markup-compatibility/2006">
    <mc:Choice xmlns:p14="http://schemas.microsoft.com/office/powerpoint/2010/main" Requires="p14">
      <p:transition spd="slow" p14:dur="2000" advTm="79624"/>
    </mc:Choice>
    <mc:Fallback>
      <p:transition spd="slow" advTm="79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Identifiers</a:t>
            </a:r>
            <a:endParaRPr lang="en-CA" dirty="0"/>
          </a:p>
        </p:txBody>
      </p:sp>
      <p:sp>
        <p:nvSpPr>
          <p:cNvPr id="3" name="Content Placeholder 2"/>
          <p:cNvSpPr>
            <a:spLocks noGrp="1"/>
          </p:cNvSpPr>
          <p:nvPr>
            <p:ph idx="1"/>
          </p:nvPr>
        </p:nvSpPr>
        <p:spPr/>
        <p:txBody>
          <a:bodyPr/>
          <a:lstStyle/>
          <a:p>
            <a:pPr lvl="0"/>
            <a:r>
              <a:rPr lang="en-CA" dirty="0" smtClean="0">
                <a:solidFill>
                  <a:prstClr val="black"/>
                </a:solidFill>
              </a:rPr>
              <a:t>An identify is any sequence of:</a:t>
            </a:r>
          </a:p>
          <a:p>
            <a:pPr lvl="1"/>
            <a:r>
              <a:rPr lang="en-US" dirty="0" smtClean="0">
                <a:solidFill>
                  <a:prstClr val="black"/>
                </a:solidFill>
              </a:rPr>
              <a:t>An underscore or letter</a:t>
            </a:r>
          </a:p>
          <a:p>
            <a:pPr lvl="1"/>
            <a:r>
              <a:rPr lang="en-US" dirty="0" smtClean="0">
                <a:solidFill>
                  <a:prstClr val="black"/>
                </a:solidFill>
              </a:rPr>
              <a:t>Followed by zero or more underscores, letters or numbers</a:t>
            </a:r>
          </a:p>
          <a:p>
            <a:pPr lvl="1"/>
            <a:endParaRPr lang="en-US" dirty="0">
              <a:solidFill>
                <a:prstClr val="black"/>
              </a:solidFill>
            </a:endParaRPr>
          </a:p>
          <a:p>
            <a:r>
              <a:rPr lang="en-US" dirty="0" smtClean="0">
                <a:solidFill>
                  <a:prstClr val="black"/>
                </a:solidFill>
              </a:rPr>
              <a:t>The </a:t>
            </a:r>
            <a:r>
              <a:rPr lang="en-US" dirty="0" smtClean="0">
                <a:solidFill>
                  <a:prstClr val="black"/>
                </a:solidFill>
              </a:rPr>
              <a:t>following are all valid identifiers:</a:t>
            </a:r>
          </a:p>
          <a:p>
            <a:pPr marL="0" indent="0" algn="ctr">
              <a:buNone/>
            </a:pPr>
            <a:r>
              <a:rPr lang="en-US" dirty="0" err="1" smtClean="0">
                <a:solidFill>
                  <a:prstClr val="black"/>
                </a:solidFill>
                <a:latin typeface="Consolas" panose="020B0609020204030204" pitchFamily="49" charset="0"/>
              </a:rPr>
              <a:t>i</a:t>
            </a:r>
            <a:r>
              <a:rPr lang="en-US" dirty="0" smtClean="0">
                <a:solidFill>
                  <a:prstClr val="black"/>
                </a:solidFill>
                <a:latin typeface="Consolas" panose="020B0609020204030204" pitchFamily="49" charset="0"/>
              </a:rPr>
              <a:t>  n  </a:t>
            </a:r>
            <a:r>
              <a:rPr lang="en-US" dirty="0" err="1" smtClean="0">
                <a:solidFill>
                  <a:prstClr val="black"/>
                </a:solidFill>
                <a:latin typeface="Consolas" panose="020B0609020204030204" pitchFamily="49" charset="0"/>
              </a:rPr>
              <a:t>num_elements</a:t>
            </a:r>
            <a:r>
              <a:rPr lang="en-US" dirty="0" smtClean="0">
                <a:solidFill>
                  <a:prstClr val="black"/>
                </a:solidFill>
                <a:latin typeface="Consolas" panose="020B0609020204030204" pitchFamily="49" charset="0"/>
              </a:rPr>
              <a:t>  dim3  </a:t>
            </a:r>
            <a:r>
              <a:rPr lang="en-US" dirty="0" err="1" smtClean="0">
                <a:solidFill>
                  <a:prstClr val="black"/>
                </a:solidFill>
                <a:latin typeface="Consolas" panose="020B0609020204030204" pitchFamily="49" charset="0"/>
              </a:rPr>
              <a:t>Array_class</a:t>
            </a:r>
            <a:r>
              <a:rPr lang="en-US" dirty="0" smtClean="0">
                <a:solidFill>
                  <a:prstClr val="black"/>
                </a:solidFill>
                <a:latin typeface="Consolas" panose="020B0609020204030204" pitchFamily="49" charset="0"/>
              </a:rPr>
              <a:t>  </a:t>
            </a:r>
            <a:r>
              <a:rPr lang="en-US" dirty="0" err="1" smtClean="0">
                <a:solidFill>
                  <a:prstClr val="black"/>
                </a:solidFill>
                <a:latin typeface="Consolas" panose="020B0609020204030204" pitchFamily="49" charset="0"/>
              </a:rPr>
              <a:t>return_value</a:t>
            </a:r>
            <a:endParaRPr lang="en-US" dirty="0" smtClean="0">
              <a:solidFill>
                <a:prstClr val="black"/>
              </a:solidFill>
              <a:latin typeface="Consolas" panose="020B0609020204030204" pitchFamily="49" charset="0"/>
            </a:endParaRPr>
          </a:p>
          <a:p>
            <a:pPr lvl="1"/>
            <a:endParaRPr lang="en-US" sz="1600" dirty="0">
              <a:solidFill>
                <a:prstClr val="black"/>
              </a:solidFill>
              <a:latin typeface="Consolas" panose="020B0609020204030204" pitchFamily="49" charset="0"/>
              <a:cs typeface="Consolas" panose="020B0609020204030204" pitchFamily="49" charset="0"/>
            </a:endParaRPr>
          </a:p>
          <a:p>
            <a:r>
              <a:rPr lang="en-US" dirty="0" smtClean="0">
                <a:solidFill>
                  <a:prstClr val="black"/>
                </a:solidFill>
              </a:rPr>
              <a:t>The first character </a:t>
            </a:r>
            <a:r>
              <a:rPr lang="en-US" b="1" i="1" dirty="0" smtClean="0">
                <a:solidFill>
                  <a:prstClr val="black"/>
                </a:solidFill>
              </a:rPr>
              <a:t>cannot</a:t>
            </a:r>
            <a:r>
              <a:rPr lang="en-US" dirty="0" smtClean="0">
                <a:solidFill>
                  <a:prstClr val="black"/>
                </a:solidFill>
              </a:rPr>
              <a:t> be a number:</a:t>
            </a:r>
            <a:endParaRPr lang="en-US" dirty="0">
              <a:solidFill>
                <a:prstClr val="black"/>
              </a:solidFill>
            </a:endParaRPr>
          </a:p>
          <a:p>
            <a:pPr marL="0" indent="0" algn="ctr">
              <a:buNone/>
            </a:pPr>
            <a:r>
              <a:rPr lang="en-US" dirty="0" smtClean="0">
                <a:solidFill>
                  <a:prstClr val="black"/>
                </a:solidFill>
                <a:latin typeface="Consolas" panose="020B0609020204030204" pitchFamily="49" charset="0"/>
              </a:rPr>
              <a:t>3d_vector</a:t>
            </a:r>
            <a:endParaRPr lang="en-US" dirty="0">
              <a:solidFill>
                <a:prstClr val="black"/>
              </a:solidFill>
              <a:latin typeface="Consolas" panose="020B0609020204030204" pitchFamily="49" charset="0"/>
            </a:endParaRPr>
          </a:p>
          <a:p>
            <a:pPr lvl="1"/>
            <a:endParaRPr lang="en-US" sz="1600" dirty="0">
              <a:solidFill>
                <a:prstClr val="black"/>
              </a:solidFill>
              <a:latin typeface="Consolas" panose="020B0609020204030204" pitchFamily="49" charset="0"/>
              <a:cs typeface="Consolas" panose="020B0609020204030204" pitchFamily="49" charset="0"/>
            </a:endParaRPr>
          </a:p>
          <a:p>
            <a:endParaRPr lang="pt-BR" sz="1700" dirty="0">
              <a:latin typeface="Consolas" panose="020B0609020204030204" pitchFamily="49" charset="0"/>
              <a:cs typeface="Consolas" panose="020B0609020204030204" pitchFamily="49" charset="0"/>
            </a:endParaRPr>
          </a:p>
        </p:txBody>
      </p:sp>
      <p:cxnSp>
        <p:nvCxnSpPr>
          <p:cNvPr id="5" name="Straight Connector 4"/>
          <p:cNvCxnSpPr/>
          <p:nvPr/>
        </p:nvCxnSpPr>
        <p:spPr>
          <a:xfrm>
            <a:off x="3851920" y="4463746"/>
            <a:ext cx="1440160" cy="2880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3851920" y="4463746"/>
            <a:ext cx="1440160" cy="2880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12744682"/>
      </p:ext>
    </p:extLst>
  </p:cSld>
  <p:clrMapOvr>
    <a:masterClrMapping/>
  </p:clrMapOvr>
  <mc:AlternateContent xmlns:mc="http://schemas.openxmlformats.org/markup-compatibility/2006">
    <mc:Choice xmlns:p14="http://schemas.microsoft.com/office/powerpoint/2010/main" Requires="p14">
      <p:transition spd="slow" p14:dur="2000" advTm="46671"/>
    </mc:Choice>
    <mc:Fallback>
      <p:transition spd="slow" advTm="46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Naming conventions</a:t>
            </a:r>
            <a:endParaRPr lang="en-CA" dirty="0"/>
          </a:p>
        </p:txBody>
      </p:sp>
      <p:sp>
        <p:nvSpPr>
          <p:cNvPr id="3" name="Content Placeholder 2"/>
          <p:cNvSpPr>
            <a:spLocks noGrp="1"/>
          </p:cNvSpPr>
          <p:nvPr>
            <p:ph idx="1"/>
          </p:nvPr>
        </p:nvSpPr>
        <p:spPr/>
        <p:txBody>
          <a:bodyPr/>
          <a:lstStyle/>
          <a:p>
            <a:r>
              <a:rPr lang="en-CA" dirty="0" smtClean="0"/>
              <a:t>Often, identifiers, once a reasonable name has been chosen, will follow some sort of </a:t>
            </a:r>
            <a:r>
              <a:rPr lang="en-CA" i="1" dirty="0" smtClean="0"/>
              <a:t>naming convention</a:t>
            </a:r>
            <a:endParaRPr lang="en-CA" dirty="0" smtClean="0"/>
          </a:p>
          <a:p>
            <a:pPr lvl="1"/>
            <a:r>
              <a:rPr lang="en-CA" dirty="0" smtClean="0"/>
              <a:t>We will use </a:t>
            </a:r>
            <a:r>
              <a:rPr lang="en-CA" i="1" dirty="0" smtClean="0"/>
              <a:t>snake-case</a:t>
            </a:r>
            <a:r>
              <a:rPr lang="en-CA" dirty="0" smtClean="0"/>
              <a:t>:</a:t>
            </a:r>
          </a:p>
          <a:p>
            <a:pPr marL="457200" lvl="1" indent="0">
              <a:buNone/>
            </a:pPr>
            <a:r>
              <a:rPr lang="en-CA" dirty="0">
                <a:latin typeface="Consolas" panose="020B0609020204030204" pitchFamily="49" charset="0"/>
                <a:cs typeface="Consolas" panose="020B0609020204030204" pitchFamily="49" charset="0"/>
              </a:rPr>
              <a:t>	</a:t>
            </a:r>
            <a:r>
              <a:rPr lang="en-CA" dirty="0" err="1" smtClean="0">
                <a:latin typeface="Consolas" panose="020B0609020204030204" pitchFamily="49" charset="0"/>
                <a:cs typeface="Consolas" panose="020B0609020204030204" pitchFamily="49" charset="0"/>
              </a:rPr>
              <a:t>Linked_list</a:t>
            </a:r>
            <a:r>
              <a:rPr lang="en-CA" dirty="0" smtClean="0">
                <a:latin typeface="Consolas" panose="020B0609020204030204" pitchFamily="49" charset="0"/>
                <a:cs typeface="Consolas" panose="020B0609020204030204" pitchFamily="49" charset="0"/>
              </a:rPr>
              <a:t>  </a:t>
            </a:r>
            <a:r>
              <a:rPr lang="en-CA" dirty="0" err="1" smtClean="0">
                <a:latin typeface="Consolas" panose="020B0609020204030204" pitchFamily="49" charset="0"/>
                <a:cs typeface="Consolas" panose="020B0609020204030204" pitchFamily="49" charset="0"/>
              </a:rPr>
              <a:t>is_sorted</a:t>
            </a:r>
            <a:r>
              <a:rPr lang="en-CA" dirty="0" smtClean="0">
                <a:latin typeface="Consolas" panose="020B0609020204030204" pitchFamily="49" charset="0"/>
                <a:cs typeface="Consolas" panose="020B0609020204030204" pitchFamily="49" charset="0"/>
              </a:rPr>
              <a:t>  array_capacity</a:t>
            </a:r>
            <a:endParaRPr lang="en-CA" dirty="0">
              <a:latin typeface="Consolas" panose="020B0609020204030204" pitchFamily="49" charset="0"/>
              <a:cs typeface="Consolas" panose="020B0609020204030204" pitchFamily="49" charset="0"/>
            </a:endParaRPr>
          </a:p>
          <a:p>
            <a:pPr lvl="1"/>
            <a:r>
              <a:rPr lang="en-CA" dirty="0" smtClean="0"/>
              <a:t>Programming languages like Java use </a:t>
            </a:r>
            <a:r>
              <a:rPr lang="en-CA" i="1" dirty="0" smtClean="0"/>
              <a:t>camel-case</a:t>
            </a:r>
            <a:r>
              <a:rPr lang="en-CA" dirty="0" smtClean="0"/>
              <a:t>:</a:t>
            </a:r>
          </a:p>
          <a:p>
            <a:pPr marL="457200" lvl="1" indent="0">
              <a:buNone/>
            </a:pPr>
            <a:r>
              <a:rPr lang="en-CA" dirty="0">
                <a:latin typeface="Consolas" panose="020B0609020204030204" pitchFamily="49" charset="0"/>
                <a:cs typeface="Consolas" panose="020B0609020204030204" pitchFamily="49" charset="0"/>
              </a:rPr>
              <a:t>	</a:t>
            </a:r>
            <a:r>
              <a:rPr lang="en-CA" dirty="0" err="1" smtClean="0">
                <a:latin typeface="Consolas" panose="020B0609020204030204" pitchFamily="49" charset="0"/>
                <a:cs typeface="Consolas" panose="020B0609020204030204" pitchFamily="49" charset="0"/>
              </a:rPr>
              <a:t>LinkedList</a:t>
            </a:r>
            <a:r>
              <a:rPr lang="en-CA" dirty="0" smtClean="0">
                <a:latin typeface="Consolas" panose="020B0609020204030204" pitchFamily="49" charset="0"/>
                <a:cs typeface="Consolas" panose="020B0609020204030204" pitchFamily="49" charset="0"/>
              </a:rPr>
              <a:t>   </a:t>
            </a:r>
            <a:r>
              <a:rPr lang="en-CA" dirty="0" err="1" smtClean="0">
                <a:latin typeface="Consolas" panose="020B0609020204030204" pitchFamily="49" charset="0"/>
                <a:cs typeface="Consolas" panose="020B0609020204030204" pitchFamily="49" charset="0"/>
              </a:rPr>
              <a:t>IsSorted</a:t>
            </a:r>
            <a:r>
              <a:rPr lang="en-CA" dirty="0" smtClean="0">
                <a:latin typeface="Consolas" panose="020B0609020204030204" pitchFamily="49" charset="0"/>
                <a:cs typeface="Consolas" panose="020B0609020204030204" pitchFamily="49" charset="0"/>
              </a:rPr>
              <a:t>   </a:t>
            </a:r>
            <a:r>
              <a:rPr lang="en-CA" dirty="0" err="1" smtClean="0">
                <a:latin typeface="Consolas" panose="020B0609020204030204" pitchFamily="49" charset="0"/>
                <a:cs typeface="Consolas" panose="020B0609020204030204" pitchFamily="49" charset="0"/>
              </a:rPr>
              <a:t>arrayCapacity</a:t>
            </a:r>
            <a:endParaRPr lang="en-CA" dirty="0">
              <a:latin typeface="Consolas" panose="020B0609020204030204" pitchFamily="49" charset="0"/>
              <a:cs typeface="Consolas" panose="020B0609020204030204" pitchFamily="49" charset="0"/>
            </a:endParaRPr>
          </a:p>
          <a:p>
            <a:pPr lvl="1"/>
            <a:r>
              <a:rPr lang="en-CA" dirty="0" smtClean="0"/>
              <a:t>Some use </a:t>
            </a:r>
            <a:r>
              <a:rPr lang="en-CA" i="1" dirty="0" smtClean="0"/>
              <a:t>juxtaposition</a:t>
            </a:r>
            <a:r>
              <a:rPr lang="en-CA" dirty="0" smtClean="0"/>
              <a:t>:</a:t>
            </a:r>
            <a:endParaRPr lang="en-CA" dirty="0"/>
          </a:p>
          <a:p>
            <a:pPr marL="457200" lvl="1" indent="0">
              <a:buNone/>
            </a:pPr>
            <a:r>
              <a:rPr lang="en-CA" dirty="0">
                <a:latin typeface="Consolas" panose="020B0609020204030204" pitchFamily="49" charset="0"/>
                <a:cs typeface="Consolas" panose="020B0609020204030204" pitchFamily="49" charset="0"/>
              </a:rPr>
              <a:t>	</a:t>
            </a:r>
            <a:r>
              <a:rPr lang="en-CA" dirty="0" err="1" smtClean="0">
                <a:latin typeface="Consolas" panose="020B0609020204030204" pitchFamily="49" charset="0"/>
                <a:cs typeface="Consolas" panose="020B0609020204030204" pitchFamily="49" charset="0"/>
              </a:rPr>
              <a:t>linkedlist</a:t>
            </a:r>
            <a:r>
              <a:rPr lang="en-CA" dirty="0" smtClean="0">
                <a:latin typeface="Consolas" panose="020B0609020204030204" pitchFamily="49" charset="0"/>
                <a:cs typeface="Consolas" panose="020B0609020204030204" pitchFamily="49" charset="0"/>
              </a:rPr>
              <a:t>   </a:t>
            </a:r>
            <a:r>
              <a:rPr lang="en-CA" dirty="0" err="1" smtClean="0">
                <a:latin typeface="Consolas" panose="020B0609020204030204" pitchFamily="49" charset="0"/>
                <a:cs typeface="Consolas" panose="020B0609020204030204" pitchFamily="49" charset="0"/>
              </a:rPr>
              <a:t>issorted</a:t>
            </a:r>
            <a:r>
              <a:rPr lang="en-CA" dirty="0" smtClean="0">
                <a:latin typeface="Consolas" panose="020B0609020204030204" pitchFamily="49" charset="0"/>
                <a:cs typeface="Consolas" panose="020B0609020204030204" pitchFamily="49" charset="0"/>
              </a:rPr>
              <a:t>   </a:t>
            </a:r>
            <a:r>
              <a:rPr lang="en-CA" dirty="0" err="1" smtClean="0">
                <a:latin typeface="Consolas" panose="020B0609020204030204" pitchFamily="49" charset="0"/>
                <a:cs typeface="Consolas" panose="020B0609020204030204" pitchFamily="49" charset="0"/>
              </a:rPr>
              <a:t>arraycapacity</a:t>
            </a:r>
            <a:endParaRPr lang="en-CA" dirty="0">
              <a:latin typeface="Consolas" panose="020B0609020204030204" pitchFamily="49" charset="0"/>
              <a:cs typeface="Consolas" panose="020B0609020204030204" pitchFamily="49" charset="0"/>
            </a:endParaRPr>
          </a:p>
          <a:p>
            <a:pPr marL="457200" lvl="1" indent="0">
              <a:buNone/>
            </a:pPr>
            <a:endParaRPr lang="en-CA" dirty="0" smtClean="0"/>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54849580"/>
      </p:ext>
    </p:extLst>
  </p:cSld>
  <p:clrMapOvr>
    <a:masterClrMapping/>
  </p:clrMapOvr>
  <mc:AlternateContent xmlns:mc="http://schemas.openxmlformats.org/markup-compatibility/2006">
    <mc:Choice xmlns:p14="http://schemas.microsoft.com/office/powerpoint/2010/main" Requires="p14">
      <p:transition spd="slow" p14:dur="2000" advTm="110152"/>
    </mc:Choice>
    <mc:Fallback>
      <p:transition spd="slow" advTm="110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Naming conventions</a:t>
            </a:r>
          </a:p>
        </p:txBody>
      </p:sp>
      <p:sp>
        <p:nvSpPr>
          <p:cNvPr id="3" name="Content Placeholder 2"/>
          <p:cNvSpPr>
            <a:spLocks noGrp="1"/>
          </p:cNvSpPr>
          <p:nvPr>
            <p:ph idx="1"/>
          </p:nvPr>
        </p:nvSpPr>
        <p:spPr/>
        <p:txBody>
          <a:bodyPr/>
          <a:lstStyle/>
          <a:p>
            <a:r>
              <a:rPr lang="en-CA" dirty="0" smtClean="0"/>
              <a:t>There is a special place reserved for you in hell if you use just an underscore as an identifier…</a:t>
            </a:r>
          </a:p>
          <a:p>
            <a:pPr marL="0" indent="0" algn="l">
              <a:buNone/>
            </a:pPr>
            <a:endParaRPr lang="en-CA" sz="1400" dirty="0" smtClean="0">
              <a:latin typeface="Consolas" panose="020B0609020204030204" pitchFamily="49" charset="0"/>
              <a:cs typeface="Consolas" panose="020B0609020204030204" pitchFamily="49" charset="0"/>
            </a:endParaRPr>
          </a:p>
          <a:p>
            <a:pPr marL="0" indent="0" algn="l">
              <a:buNone/>
            </a:pPr>
            <a:r>
              <a:rPr lang="en-CA" sz="1400" dirty="0" smtClean="0">
                <a:latin typeface="Consolas" panose="020B0609020204030204" pitchFamily="49" charset="0"/>
                <a:cs typeface="Consolas" panose="020B0609020204030204" pitchFamily="49" charset="0"/>
              </a:rPr>
              <a:t>#</a:t>
            </a:r>
            <a:r>
              <a:rPr lang="en-CA" sz="1400" dirty="0">
                <a:latin typeface="Consolas" panose="020B0609020204030204" pitchFamily="49" charset="0"/>
                <a:cs typeface="Consolas" panose="020B0609020204030204" pitchFamily="49" charset="0"/>
              </a:rPr>
              <a:t>include &lt;stdio.h&gt;</a:t>
            </a:r>
          </a:p>
          <a:p>
            <a:pPr marL="0" indent="0" algn="l">
              <a:buNone/>
            </a:pPr>
            <a:r>
              <a:rPr lang="en-CA" sz="1400" dirty="0">
                <a:latin typeface="Consolas" panose="020B0609020204030204" pitchFamily="49" charset="0"/>
                <a:cs typeface="Consolas" panose="020B0609020204030204" pitchFamily="49" charset="0"/>
              </a:rPr>
              <a:t>main(int </a:t>
            </a:r>
            <a:r>
              <a:rPr lang="en-CA" sz="1400" dirty="0" err="1">
                <a:latin typeface="Consolas" panose="020B0609020204030204" pitchFamily="49" charset="0"/>
                <a:cs typeface="Consolas" panose="020B0609020204030204" pitchFamily="49" charset="0"/>
              </a:rPr>
              <a:t>t,int</a:t>
            </a:r>
            <a:r>
              <a:rPr lang="en-CA" sz="1400" dirty="0">
                <a:latin typeface="Consolas" panose="020B0609020204030204" pitchFamily="49" charset="0"/>
                <a:cs typeface="Consolas" panose="020B0609020204030204" pitchFamily="49" charset="0"/>
              </a:rPr>
              <a:t> </a:t>
            </a:r>
            <a:r>
              <a:rPr lang="en-CA" sz="1400" b="1" dirty="0">
                <a:solidFill>
                  <a:srgbClr val="FF0000"/>
                </a:solidFill>
                <a:latin typeface="Consolas" panose="020B0609020204030204" pitchFamily="49" charset="0"/>
                <a:cs typeface="Consolas" panose="020B0609020204030204" pitchFamily="49" charset="0"/>
              </a:rPr>
              <a:t>_</a:t>
            </a:r>
            <a:r>
              <a:rPr lang="en-CA" sz="1400" dirty="0">
                <a:latin typeface="Consolas" panose="020B0609020204030204" pitchFamily="49" charset="0"/>
                <a:cs typeface="Consolas" panose="020B0609020204030204" pitchFamily="49" charset="0"/>
              </a:rPr>
              <a:t>,</a:t>
            </a:r>
            <a:r>
              <a:rPr lang="en-CA" sz="1400" dirty="0" smtClean="0">
                <a:latin typeface="Consolas" panose="020B0609020204030204" pitchFamily="49" charset="0"/>
                <a:cs typeface="Consolas" panose="020B0609020204030204" pitchFamily="49" charset="0"/>
              </a:rPr>
              <a:t>char*a){return!0&lt;</a:t>
            </a:r>
            <a:r>
              <a:rPr lang="en-CA" sz="1400" dirty="0" err="1" smtClean="0">
                <a:latin typeface="Consolas" panose="020B0609020204030204" pitchFamily="49" charset="0"/>
                <a:cs typeface="Consolas" panose="020B0609020204030204" pitchFamily="49" charset="0"/>
              </a:rPr>
              <a:t>t?t</a:t>
            </a:r>
            <a:r>
              <a:rPr lang="en-CA" sz="1400" dirty="0" smtClean="0">
                <a:latin typeface="Consolas" panose="020B0609020204030204" pitchFamily="49" charset="0"/>
                <a:cs typeface="Consolas" panose="020B0609020204030204" pitchFamily="49" charset="0"/>
              </a:rPr>
              <a:t>&lt;3?main</a:t>
            </a:r>
            <a:r>
              <a:rPr lang="en-CA" sz="1400" dirty="0">
                <a:latin typeface="Consolas" panose="020B0609020204030204" pitchFamily="49" charset="0"/>
                <a:cs typeface="Consolas" panose="020B0609020204030204" pitchFamily="49" charset="0"/>
              </a:rPr>
              <a:t>(-79,-13,a+main(-87,1-</a:t>
            </a:r>
            <a:r>
              <a:rPr lang="en-CA" sz="1400" dirty="0">
                <a:solidFill>
                  <a:srgbClr val="FF0000"/>
                </a:solidFill>
                <a:latin typeface="Consolas" panose="020B0609020204030204" pitchFamily="49" charset="0"/>
                <a:cs typeface="Consolas" panose="020B0609020204030204" pitchFamily="49" charset="0"/>
              </a:rPr>
              <a:t>_</a:t>
            </a:r>
            <a:r>
              <a:rPr lang="en-CA" sz="1400" dirty="0">
                <a:latin typeface="Consolas" panose="020B0609020204030204" pitchFamily="49" charset="0"/>
                <a:cs typeface="Consolas" panose="020B0609020204030204" pitchFamily="49" charset="0"/>
              </a:rPr>
              <a:t>,main(-</a:t>
            </a:r>
            <a:r>
              <a:rPr lang="en-CA" sz="1400" dirty="0" smtClean="0">
                <a:latin typeface="Consolas" panose="020B0609020204030204" pitchFamily="49" charset="0"/>
                <a:cs typeface="Consolas" panose="020B0609020204030204" pitchFamily="49" charset="0"/>
              </a:rPr>
              <a:t>86,0,a+</a:t>
            </a:r>
          </a:p>
          <a:p>
            <a:pPr marL="0" indent="0" algn="l">
              <a:buNone/>
            </a:pPr>
            <a:r>
              <a:rPr lang="en-CA" sz="1400" dirty="0" smtClean="0">
                <a:latin typeface="Consolas" panose="020B0609020204030204" pitchFamily="49" charset="0"/>
                <a:cs typeface="Consolas" panose="020B0609020204030204" pitchFamily="49" charset="0"/>
              </a:rPr>
              <a:t>1)+</a:t>
            </a:r>
            <a:r>
              <a:rPr lang="en-CA" sz="1400" dirty="0">
                <a:latin typeface="Consolas" panose="020B0609020204030204" pitchFamily="49" charset="0"/>
                <a:cs typeface="Consolas" panose="020B0609020204030204" pitchFamily="49" charset="0"/>
              </a:rPr>
              <a:t>a</a:t>
            </a:r>
            <a:r>
              <a:rPr lang="en-CA" sz="1400" dirty="0" smtClean="0">
                <a:latin typeface="Consolas" panose="020B0609020204030204" pitchFamily="49" charset="0"/>
                <a:cs typeface="Consolas" panose="020B0609020204030204" pitchFamily="49" charset="0"/>
              </a:rPr>
              <a:t>)):1,t</a:t>
            </a:r>
            <a:r>
              <a:rPr lang="en-CA" sz="1400" dirty="0">
                <a:latin typeface="Consolas" panose="020B0609020204030204" pitchFamily="49" charset="0"/>
                <a:cs typeface="Consolas" panose="020B0609020204030204" pitchFamily="49" charset="0"/>
              </a:rPr>
              <a:t>&lt;</a:t>
            </a:r>
            <a:r>
              <a:rPr lang="en-CA" sz="1400" dirty="0">
                <a:solidFill>
                  <a:srgbClr val="FF0000"/>
                </a:solidFill>
                <a:latin typeface="Consolas" panose="020B0609020204030204" pitchFamily="49" charset="0"/>
                <a:cs typeface="Consolas" panose="020B0609020204030204" pitchFamily="49" charset="0"/>
              </a:rPr>
              <a:t>_</a:t>
            </a:r>
            <a:r>
              <a:rPr lang="en-CA" sz="1400" dirty="0">
                <a:latin typeface="Consolas" panose="020B0609020204030204" pitchFamily="49" charset="0"/>
                <a:cs typeface="Consolas" panose="020B0609020204030204" pitchFamily="49" charset="0"/>
              </a:rPr>
              <a:t>?main(t+1,</a:t>
            </a:r>
            <a:r>
              <a:rPr lang="en-CA" sz="1400" dirty="0">
                <a:solidFill>
                  <a:srgbClr val="FF0000"/>
                </a:solidFill>
                <a:latin typeface="Consolas" panose="020B0609020204030204" pitchFamily="49" charset="0"/>
                <a:cs typeface="Consolas" panose="020B0609020204030204" pitchFamily="49" charset="0"/>
              </a:rPr>
              <a:t>_</a:t>
            </a:r>
            <a:r>
              <a:rPr lang="en-CA" sz="1400" dirty="0">
                <a:latin typeface="Consolas" panose="020B0609020204030204" pitchFamily="49" charset="0"/>
                <a:cs typeface="Consolas" panose="020B0609020204030204" pitchFamily="49" charset="0"/>
              </a:rPr>
              <a:t>,a):3,main(-94,-27+t,a)&amp;&amp;t==2?</a:t>
            </a:r>
            <a:r>
              <a:rPr lang="en-CA" sz="1400" dirty="0">
                <a:solidFill>
                  <a:srgbClr val="FF0000"/>
                </a:solidFill>
                <a:latin typeface="Consolas" panose="020B0609020204030204" pitchFamily="49" charset="0"/>
                <a:cs typeface="Consolas" panose="020B0609020204030204" pitchFamily="49" charset="0"/>
              </a:rPr>
              <a:t>_</a:t>
            </a:r>
            <a:r>
              <a:rPr lang="en-CA" sz="1400" dirty="0">
                <a:latin typeface="Consolas" panose="020B0609020204030204" pitchFamily="49" charset="0"/>
                <a:cs typeface="Consolas" panose="020B0609020204030204" pitchFamily="49" charset="0"/>
              </a:rPr>
              <a:t>&lt;</a:t>
            </a:r>
            <a:r>
              <a:rPr lang="en-CA" sz="1400" dirty="0" smtClean="0">
                <a:latin typeface="Consolas" panose="020B0609020204030204" pitchFamily="49" charset="0"/>
                <a:cs typeface="Consolas" panose="020B0609020204030204" pitchFamily="49" charset="0"/>
              </a:rPr>
              <a:t>13?main(2</a:t>
            </a:r>
            <a:r>
              <a:rPr lang="en-CA" sz="1400" dirty="0">
                <a:latin typeface="Consolas" panose="020B0609020204030204" pitchFamily="49" charset="0"/>
                <a:cs typeface="Consolas" panose="020B0609020204030204" pitchFamily="49" charset="0"/>
              </a:rPr>
              <a:t>,</a:t>
            </a:r>
            <a:r>
              <a:rPr lang="en-CA" sz="1400" dirty="0">
                <a:solidFill>
                  <a:srgbClr val="FF0000"/>
                </a:solidFill>
                <a:latin typeface="Consolas" panose="020B0609020204030204" pitchFamily="49" charset="0"/>
                <a:cs typeface="Consolas" panose="020B0609020204030204" pitchFamily="49" charset="0"/>
              </a:rPr>
              <a:t>_</a:t>
            </a:r>
            <a:r>
              <a:rPr lang="en-CA" sz="1400" dirty="0">
                <a:latin typeface="Consolas" panose="020B0609020204030204" pitchFamily="49" charset="0"/>
                <a:cs typeface="Consolas" panose="020B0609020204030204" pitchFamily="49" charset="0"/>
              </a:rPr>
              <a:t>+1,"%s %</a:t>
            </a:r>
            <a:r>
              <a:rPr lang="en-CA" sz="1400" dirty="0" smtClean="0">
                <a:latin typeface="Consolas" panose="020B0609020204030204" pitchFamily="49" charset="0"/>
                <a:cs typeface="Consolas" panose="020B0609020204030204" pitchFamily="49" charset="0"/>
              </a:rPr>
              <a:t>d %d\n" ):</a:t>
            </a:r>
            <a:r>
              <a:rPr lang="en-CA" sz="1400" dirty="0">
                <a:latin typeface="Consolas" panose="020B0609020204030204" pitchFamily="49" charset="0"/>
                <a:cs typeface="Consolas" panose="020B0609020204030204" pitchFamily="49" charset="0"/>
              </a:rPr>
              <a:t>9:16:t&lt;0?t&lt;-72?main(</a:t>
            </a:r>
            <a:r>
              <a:rPr lang="en-CA" sz="1400" dirty="0">
                <a:solidFill>
                  <a:srgbClr val="FF0000"/>
                </a:solidFill>
                <a:latin typeface="Consolas" panose="020B0609020204030204" pitchFamily="49" charset="0"/>
                <a:cs typeface="Consolas" panose="020B0609020204030204" pitchFamily="49" charset="0"/>
              </a:rPr>
              <a:t>_</a:t>
            </a:r>
            <a:r>
              <a:rPr lang="en-CA" sz="1400" dirty="0">
                <a:latin typeface="Consolas" panose="020B0609020204030204" pitchFamily="49" charset="0"/>
                <a:cs typeface="Consolas" panose="020B0609020204030204" pitchFamily="49" charset="0"/>
              </a:rPr>
              <a:t>,</a:t>
            </a:r>
            <a:r>
              <a:rPr lang="en-CA" sz="1400" dirty="0" err="1">
                <a:latin typeface="Consolas" panose="020B0609020204030204" pitchFamily="49" charset="0"/>
                <a:cs typeface="Consolas" panose="020B0609020204030204" pitchFamily="49" charset="0"/>
              </a:rPr>
              <a:t>t</a:t>
            </a:r>
            <a:r>
              <a:rPr lang="en-CA" sz="1400" dirty="0" err="1" smtClean="0">
                <a:latin typeface="Consolas" panose="020B0609020204030204" pitchFamily="49" charset="0"/>
                <a:cs typeface="Consolas" panose="020B0609020204030204" pitchFamily="49" charset="0"/>
              </a:rPr>
              <a:t>,"@</a:t>
            </a:r>
            <a:r>
              <a:rPr lang="en-CA" sz="1400" dirty="0" err="1">
                <a:latin typeface="Consolas" panose="020B0609020204030204" pitchFamily="49" charset="0"/>
                <a:cs typeface="Consolas" panose="020B0609020204030204" pitchFamily="49" charset="0"/>
              </a:rPr>
              <a:t>n</a:t>
            </a:r>
            <a:r>
              <a:rPr lang="en-CA" sz="1400" dirty="0">
                <a:latin typeface="Consolas" panose="020B0609020204030204" pitchFamily="49" charset="0"/>
                <a:cs typeface="Consolas" panose="020B0609020204030204" pitchFamily="49" charset="0"/>
              </a:rPr>
              <a:t>'+,#'/*{}w+/</a:t>
            </a:r>
            <a:r>
              <a:rPr lang="en-CA" sz="1400" dirty="0" err="1">
                <a:latin typeface="Consolas" panose="020B0609020204030204" pitchFamily="49" charset="0"/>
                <a:cs typeface="Consolas" panose="020B0609020204030204" pitchFamily="49" charset="0"/>
              </a:rPr>
              <a:t>w#cdnr</a:t>
            </a:r>
            <a:r>
              <a:rPr lang="en-CA" sz="1400" dirty="0">
                <a:latin typeface="Consolas" panose="020B0609020204030204" pitchFamily="49" charset="0"/>
                <a:cs typeface="Consolas" panose="020B0609020204030204" pitchFamily="49" charset="0"/>
              </a:rPr>
              <a:t>/+,{}r/*de}+,/*{*+,/w{%+,/</a:t>
            </a:r>
            <a:r>
              <a:rPr lang="en-CA" sz="1400" dirty="0" err="1">
                <a:latin typeface="Consolas" panose="020B0609020204030204" pitchFamily="49" charset="0"/>
                <a:cs typeface="Consolas" panose="020B0609020204030204" pitchFamily="49" charset="0"/>
              </a:rPr>
              <a:t>w#q#n</a:t>
            </a:r>
            <a:r>
              <a:rPr lang="en-CA" sz="1400" dirty="0" smtClean="0">
                <a:latin typeface="Consolas" panose="020B0609020204030204" pitchFamily="49" charset="0"/>
                <a:cs typeface="Consolas" panose="020B0609020204030204" pitchFamily="49" charset="0"/>
              </a:rPr>
              <a:t>+,\</a:t>
            </a:r>
          </a:p>
          <a:p>
            <a:pPr marL="0" indent="0" algn="l">
              <a:buNone/>
            </a:pPr>
            <a:r>
              <a:rPr lang="en-CA" sz="1400" dirty="0" smtClean="0">
                <a:latin typeface="Consolas" panose="020B0609020204030204" pitchFamily="49" charset="0"/>
                <a:cs typeface="Consolas" panose="020B0609020204030204" pitchFamily="49" charset="0"/>
              </a:rPr>
              <a:t>/#{</a:t>
            </a:r>
            <a:r>
              <a:rPr lang="en-CA" sz="1400" dirty="0">
                <a:latin typeface="Consolas" panose="020B0609020204030204" pitchFamily="49" charset="0"/>
                <a:cs typeface="Consolas" panose="020B0609020204030204" pitchFamily="49" charset="0"/>
              </a:rPr>
              <a:t>l+,/n{n+,/+#n</a:t>
            </a:r>
            <a:r>
              <a:rPr lang="en-CA" sz="1400" dirty="0" smtClean="0">
                <a:latin typeface="Consolas" panose="020B0609020204030204" pitchFamily="49" charset="0"/>
                <a:cs typeface="Consolas" panose="020B0609020204030204" pitchFamily="49" charset="0"/>
              </a:rPr>
              <a:t>+,/#;#</a:t>
            </a:r>
            <a:r>
              <a:rPr lang="en-CA" sz="1400" dirty="0" err="1">
                <a:latin typeface="Consolas" panose="020B0609020204030204" pitchFamily="49" charset="0"/>
                <a:cs typeface="Consolas" panose="020B0609020204030204" pitchFamily="49" charset="0"/>
              </a:rPr>
              <a:t>q#n</a:t>
            </a:r>
            <a:r>
              <a:rPr lang="en-CA" sz="1400" dirty="0">
                <a:latin typeface="Consolas" panose="020B0609020204030204" pitchFamily="49" charset="0"/>
                <a:cs typeface="Consolas" panose="020B0609020204030204" pitchFamily="49" charset="0"/>
              </a:rPr>
              <a:t>+,/+k#;*+,/'r :'d*'3,}{</a:t>
            </a:r>
            <a:r>
              <a:rPr lang="en-CA" sz="1400" dirty="0" err="1">
                <a:latin typeface="Consolas" panose="020B0609020204030204" pitchFamily="49" charset="0"/>
                <a:cs typeface="Consolas" panose="020B0609020204030204" pitchFamily="49" charset="0"/>
              </a:rPr>
              <a:t>w+K</a:t>
            </a:r>
            <a:r>
              <a:rPr lang="en-CA" sz="1400" dirty="0">
                <a:latin typeface="Consolas" panose="020B0609020204030204" pitchFamily="49" charset="0"/>
                <a:cs typeface="Consolas" panose="020B0609020204030204" pitchFamily="49" charset="0"/>
              </a:rPr>
              <a:t> </a:t>
            </a:r>
            <a:r>
              <a:rPr lang="en-CA" sz="1400" dirty="0" err="1">
                <a:latin typeface="Consolas" panose="020B0609020204030204" pitchFamily="49" charset="0"/>
                <a:cs typeface="Consolas" panose="020B0609020204030204" pitchFamily="49" charset="0"/>
              </a:rPr>
              <a:t>w'K</a:t>
            </a:r>
            <a:r>
              <a:rPr lang="en-CA" sz="1400" dirty="0">
                <a:latin typeface="Consolas" panose="020B0609020204030204" pitchFamily="49" charset="0"/>
                <a:cs typeface="Consolas" panose="020B0609020204030204" pitchFamily="49" charset="0"/>
              </a:rPr>
              <a:t>:'+}e#';</a:t>
            </a:r>
            <a:r>
              <a:rPr lang="en-CA" sz="1400" dirty="0" err="1">
                <a:latin typeface="Consolas" panose="020B0609020204030204" pitchFamily="49" charset="0"/>
                <a:cs typeface="Consolas" panose="020B0609020204030204" pitchFamily="49" charset="0"/>
              </a:rPr>
              <a:t>dq</a:t>
            </a:r>
            <a:r>
              <a:rPr lang="en-CA" sz="1400" dirty="0">
                <a:latin typeface="Consolas" panose="020B0609020204030204" pitchFamily="49" charset="0"/>
                <a:cs typeface="Consolas" panose="020B0609020204030204" pitchFamily="49" charset="0"/>
              </a:rPr>
              <a:t>#'l </a:t>
            </a:r>
            <a:r>
              <a:rPr lang="en-CA" sz="1400" dirty="0" smtClean="0">
                <a:latin typeface="Consolas" panose="020B0609020204030204" pitchFamily="49" charset="0"/>
                <a:cs typeface="Consolas" panose="020B0609020204030204" pitchFamily="49" charset="0"/>
              </a:rPr>
              <a:t>q</a:t>
            </a:r>
            <a:r>
              <a:rPr lang="en-CA" sz="1400" dirty="0">
                <a:latin typeface="Consolas" panose="020B0609020204030204" pitchFamily="49" charset="0"/>
                <a:cs typeface="Consolas" panose="020B0609020204030204" pitchFamily="49" charset="0"/>
              </a:rPr>
              <a:t>#'+</a:t>
            </a:r>
            <a:r>
              <a:rPr lang="en-CA" sz="1400" dirty="0" err="1">
                <a:latin typeface="Consolas" panose="020B0609020204030204" pitchFamily="49" charset="0"/>
                <a:cs typeface="Consolas" panose="020B0609020204030204" pitchFamily="49" charset="0"/>
              </a:rPr>
              <a:t>d'K</a:t>
            </a:r>
            <a:r>
              <a:rPr lang="en-CA" sz="1400" dirty="0" smtClean="0">
                <a:latin typeface="Consolas" panose="020B0609020204030204" pitchFamily="49" charset="0"/>
                <a:cs typeface="Consolas" panose="020B0609020204030204" pitchFamily="49" charset="0"/>
              </a:rPr>
              <a:t>#!/+\</a:t>
            </a:r>
          </a:p>
          <a:p>
            <a:pPr marL="0" indent="0" algn="l">
              <a:buNone/>
            </a:pPr>
            <a:r>
              <a:rPr lang="en-CA" sz="1400" dirty="0" smtClean="0">
                <a:latin typeface="Consolas" panose="020B0609020204030204" pitchFamily="49" charset="0"/>
                <a:cs typeface="Consolas" panose="020B0609020204030204" pitchFamily="49" charset="0"/>
              </a:rPr>
              <a:t>k</a:t>
            </a:r>
            <a:r>
              <a:rPr lang="en-CA" sz="1400" dirty="0">
                <a:latin typeface="Consolas" panose="020B0609020204030204" pitchFamily="49" charset="0"/>
                <a:cs typeface="Consolas" panose="020B0609020204030204" pitchFamily="49" charset="0"/>
              </a:rPr>
              <a:t>#;</a:t>
            </a:r>
            <a:r>
              <a:rPr lang="en-CA" sz="1400" dirty="0" err="1">
                <a:latin typeface="Consolas" panose="020B0609020204030204" pitchFamily="49" charset="0"/>
                <a:cs typeface="Consolas" panose="020B0609020204030204" pitchFamily="49" charset="0"/>
              </a:rPr>
              <a:t>q#'r</a:t>
            </a:r>
            <a:r>
              <a:rPr lang="en-CA" sz="1400" dirty="0">
                <a:latin typeface="Consolas" panose="020B0609020204030204" pitchFamily="49" charset="0"/>
                <a:cs typeface="Consolas" panose="020B0609020204030204" pitchFamily="49" charset="0"/>
              </a:rPr>
              <a:t>}</a:t>
            </a:r>
            <a:r>
              <a:rPr lang="en-CA" sz="1400" dirty="0" err="1">
                <a:latin typeface="Consolas" panose="020B0609020204030204" pitchFamily="49" charset="0"/>
                <a:cs typeface="Consolas" panose="020B0609020204030204" pitchFamily="49" charset="0"/>
              </a:rPr>
              <a:t>eKK</a:t>
            </a:r>
            <a:r>
              <a:rPr lang="en-CA" sz="1400" dirty="0">
                <a:latin typeface="Consolas" panose="020B0609020204030204" pitchFamily="49" charset="0"/>
                <a:cs typeface="Consolas" panose="020B0609020204030204" pitchFamily="49" charset="0"/>
              </a:rPr>
              <a:t>#}</a:t>
            </a:r>
            <a:r>
              <a:rPr lang="en-CA" sz="1400" dirty="0" err="1">
                <a:latin typeface="Consolas" panose="020B0609020204030204" pitchFamily="49" charset="0"/>
                <a:cs typeface="Consolas" panose="020B0609020204030204" pitchFamily="49" charset="0"/>
              </a:rPr>
              <a:t>w'r</a:t>
            </a:r>
            <a:r>
              <a:rPr lang="en-CA" sz="1400" dirty="0">
                <a:latin typeface="Consolas" panose="020B0609020204030204" pitchFamily="49" charset="0"/>
                <a:cs typeface="Consolas" panose="020B0609020204030204" pitchFamily="49" charset="0"/>
              </a:rPr>
              <a:t>}</a:t>
            </a:r>
            <a:r>
              <a:rPr lang="en-CA" sz="1400" dirty="0" err="1">
                <a:latin typeface="Consolas" panose="020B0609020204030204" pitchFamily="49" charset="0"/>
                <a:cs typeface="Consolas" panose="020B0609020204030204" pitchFamily="49" charset="0"/>
              </a:rPr>
              <a:t>eKK</a:t>
            </a:r>
            <a:r>
              <a:rPr lang="en-CA" sz="1400" dirty="0">
                <a:latin typeface="Consolas" panose="020B0609020204030204" pitchFamily="49" charset="0"/>
                <a:cs typeface="Consolas" panose="020B0609020204030204" pitchFamily="49" charset="0"/>
              </a:rPr>
              <a:t>{</a:t>
            </a:r>
            <a:r>
              <a:rPr lang="en-CA" sz="1400" dirty="0" err="1">
                <a:latin typeface="Consolas" panose="020B0609020204030204" pitchFamily="49" charset="0"/>
                <a:cs typeface="Consolas" panose="020B0609020204030204" pitchFamily="49" charset="0"/>
              </a:rPr>
              <a:t>nl</a:t>
            </a:r>
            <a:r>
              <a:rPr lang="en-CA" sz="1400" dirty="0">
                <a:latin typeface="Consolas" panose="020B0609020204030204" pitchFamily="49" charset="0"/>
                <a:cs typeface="Consolas" panose="020B0609020204030204" pitchFamily="49" charset="0"/>
              </a:rPr>
              <a:t>]'/#;#</a:t>
            </a:r>
            <a:r>
              <a:rPr lang="en-CA" sz="1400" dirty="0" err="1">
                <a:latin typeface="Consolas" panose="020B0609020204030204" pitchFamily="49" charset="0"/>
                <a:cs typeface="Consolas" panose="020B0609020204030204" pitchFamily="49" charset="0"/>
              </a:rPr>
              <a:t>q#n</a:t>
            </a:r>
            <a:r>
              <a:rPr lang="en-CA" sz="1400" dirty="0">
                <a:latin typeface="Consolas" panose="020B0609020204030204" pitchFamily="49" charset="0"/>
                <a:cs typeface="Consolas" panose="020B0609020204030204" pitchFamily="49" charset="0"/>
              </a:rPr>
              <a:t>'){)#}w'){){</a:t>
            </a:r>
            <a:r>
              <a:rPr lang="en-CA" sz="1400" dirty="0" err="1">
                <a:latin typeface="Consolas" panose="020B0609020204030204" pitchFamily="49" charset="0"/>
                <a:cs typeface="Consolas" panose="020B0609020204030204" pitchFamily="49" charset="0"/>
              </a:rPr>
              <a:t>nl</a:t>
            </a:r>
            <a:r>
              <a:rPr lang="en-CA" sz="1400" dirty="0">
                <a:latin typeface="Consolas" panose="020B0609020204030204" pitchFamily="49" charset="0"/>
                <a:cs typeface="Consolas" panose="020B0609020204030204" pitchFamily="49" charset="0"/>
              </a:rPr>
              <a:t>]'/+#</a:t>
            </a:r>
            <a:r>
              <a:rPr lang="en-CA" sz="1400" dirty="0" err="1">
                <a:latin typeface="Consolas" panose="020B0609020204030204" pitchFamily="49" charset="0"/>
                <a:cs typeface="Consolas" panose="020B0609020204030204" pitchFamily="49" charset="0"/>
              </a:rPr>
              <a:t>n';d</a:t>
            </a:r>
            <a:r>
              <a:rPr lang="en-CA" sz="1400" dirty="0">
                <a:latin typeface="Consolas" panose="020B0609020204030204" pitchFamily="49" charset="0"/>
                <a:cs typeface="Consolas" panose="020B0609020204030204" pitchFamily="49" charset="0"/>
              </a:rPr>
              <a:t>}</a:t>
            </a:r>
            <a:r>
              <a:rPr lang="en-CA" sz="1400" dirty="0" err="1">
                <a:latin typeface="Consolas" panose="020B0609020204030204" pitchFamily="49" charset="0"/>
                <a:cs typeface="Consolas" panose="020B0609020204030204" pitchFamily="49" charset="0"/>
              </a:rPr>
              <a:t>rw</a:t>
            </a:r>
            <a:r>
              <a:rPr lang="en-CA" sz="1400" dirty="0">
                <a:latin typeface="Consolas" panose="020B0609020204030204" pitchFamily="49" charset="0"/>
                <a:cs typeface="Consolas" panose="020B0609020204030204" pitchFamily="49" charset="0"/>
              </a:rPr>
              <a:t>' i;# </a:t>
            </a:r>
            <a:r>
              <a:rPr lang="en-CA" sz="1400" dirty="0" smtClean="0">
                <a:latin typeface="Consolas" panose="020B0609020204030204" pitchFamily="49" charset="0"/>
                <a:cs typeface="Consolas" panose="020B0609020204030204" pitchFamily="49" charset="0"/>
              </a:rPr>
              <a:t>){</a:t>
            </a:r>
            <a:r>
              <a:rPr lang="en-CA" sz="1400" dirty="0" err="1">
                <a:latin typeface="Consolas" panose="020B0609020204030204" pitchFamily="49" charset="0"/>
                <a:cs typeface="Consolas" panose="020B0609020204030204" pitchFamily="49" charset="0"/>
              </a:rPr>
              <a:t>nl</a:t>
            </a:r>
            <a:r>
              <a:rPr lang="en-CA" sz="1400" dirty="0">
                <a:latin typeface="Consolas" panose="020B0609020204030204" pitchFamily="49" charset="0"/>
                <a:cs typeface="Consolas" panose="020B0609020204030204" pitchFamily="49" charset="0"/>
              </a:rPr>
              <a:t>]!/n{n#'; r</a:t>
            </a:r>
            <a:r>
              <a:rPr lang="en-CA" sz="1400" dirty="0" smtClean="0">
                <a:latin typeface="Consolas" panose="020B0609020204030204" pitchFamily="49" charset="0"/>
                <a:cs typeface="Consolas" panose="020B0609020204030204" pitchFamily="49" charset="0"/>
              </a:rPr>
              <a:t>{\</a:t>
            </a:r>
          </a:p>
          <a:p>
            <a:pPr marL="0" indent="0" algn="l">
              <a:buNone/>
            </a:pPr>
            <a:r>
              <a:rPr lang="en-CA" sz="1400" dirty="0" smtClean="0">
                <a:latin typeface="Consolas" panose="020B0609020204030204" pitchFamily="49" charset="0"/>
                <a:cs typeface="Consolas" panose="020B0609020204030204" pitchFamily="49" charset="0"/>
              </a:rPr>
              <a:t>#</a:t>
            </a:r>
            <a:r>
              <a:rPr lang="en-CA" sz="1400" dirty="0" err="1" smtClean="0">
                <a:latin typeface="Consolas" panose="020B0609020204030204" pitchFamily="49" charset="0"/>
                <a:cs typeface="Consolas" panose="020B0609020204030204" pitchFamily="49" charset="0"/>
              </a:rPr>
              <a:t>w'r</a:t>
            </a:r>
            <a:r>
              <a:rPr lang="en-CA" sz="1400" dirty="0" smtClean="0">
                <a:latin typeface="Consolas" panose="020B0609020204030204" pitchFamily="49" charset="0"/>
                <a:cs typeface="Consolas" panose="020B0609020204030204" pitchFamily="49" charset="0"/>
              </a:rPr>
              <a:t> </a:t>
            </a:r>
            <a:r>
              <a:rPr lang="en-CA" sz="1400" dirty="0" err="1">
                <a:latin typeface="Consolas" panose="020B0609020204030204" pitchFamily="49" charset="0"/>
                <a:cs typeface="Consolas" panose="020B0609020204030204" pitchFamily="49" charset="0"/>
              </a:rPr>
              <a:t>nc</a:t>
            </a:r>
            <a:r>
              <a:rPr lang="en-CA" sz="1400" dirty="0">
                <a:latin typeface="Consolas" panose="020B0609020204030204" pitchFamily="49" charset="0"/>
                <a:cs typeface="Consolas" panose="020B0609020204030204" pitchFamily="49" charset="0"/>
              </a:rPr>
              <a:t>{</a:t>
            </a:r>
            <a:r>
              <a:rPr lang="en-CA" sz="1400" dirty="0" err="1">
                <a:latin typeface="Consolas" panose="020B0609020204030204" pitchFamily="49" charset="0"/>
                <a:cs typeface="Consolas" panose="020B0609020204030204" pitchFamily="49" charset="0"/>
              </a:rPr>
              <a:t>nl</a:t>
            </a:r>
            <a:r>
              <a:rPr lang="en-CA" sz="1400" dirty="0">
                <a:latin typeface="Consolas" panose="020B0609020204030204" pitchFamily="49" charset="0"/>
                <a:cs typeface="Consolas" panose="020B0609020204030204" pitchFamily="49" charset="0"/>
              </a:rPr>
              <a:t>]'/#{</a:t>
            </a:r>
            <a:r>
              <a:rPr lang="en-CA" sz="1400" dirty="0" err="1">
                <a:latin typeface="Consolas" panose="020B0609020204030204" pitchFamily="49" charset="0"/>
                <a:cs typeface="Consolas" panose="020B0609020204030204" pitchFamily="49" charset="0"/>
              </a:rPr>
              <a:t>l,+'K</a:t>
            </a:r>
            <a:r>
              <a:rPr lang="en-CA" sz="1400" dirty="0">
                <a:latin typeface="Consolas" panose="020B0609020204030204" pitchFamily="49" charset="0"/>
                <a:cs typeface="Consolas" panose="020B0609020204030204" pitchFamily="49" charset="0"/>
              </a:rPr>
              <a:t> {</a:t>
            </a:r>
            <a:r>
              <a:rPr lang="en-CA" sz="1400" dirty="0" err="1">
                <a:latin typeface="Consolas" panose="020B0609020204030204" pitchFamily="49" charset="0"/>
                <a:cs typeface="Consolas" panose="020B0609020204030204" pitchFamily="49" charset="0"/>
              </a:rPr>
              <a:t>rw</a:t>
            </a:r>
            <a:r>
              <a:rPr lang="en-CA" sz="1400" dirty="0">
                <a:latin typeface="Consolas" panose="020B0609020204030204" pitchFamily="49" charset="0"/>
                <a:cs typeface="Consolas" panose="020B0609020204030204" pitchFamily="49" charset="0"/>
              </a:rPr>
              <a:t>' </a:t>
            </a:r>
            <a:r>
              <a:rPr lang="en-CA" sz="1400" dirty="0" err="1">
                <a:latin typeface="Consolas" panose="020B0609020204030204" pitchFamily="49" charset="0"/>
                <a:cs typeface="Consolas" panose="020B0609020204030204" pitchFamily="49" charset="0"/>
              </a:rPr>
              <a:t>iK</a:t>
            </a:r>
            <a:r>
              <a:rPr lang="en-CA" sz="1400" dirty="0">
                <a:latin typeface="Consolas" panose="020B0609020204030204" pitchFamily="49" charset="0"/>
                <a:cs typeface="Consolas" panose="020B0609020204030204" pitchFamily="49" charset="0"/>
              </a:rPr>
              <a:t>{;[{</a:t>
            </a:r>
            <a:r>
              <a:rPr lang="en-CA" sz="1400" dirty="0" err="1">
                <a:latin typeface="Consolas" panose="020B0609020204030204" pitchFamily="49" charset="0"/>
                <a:cs typeface="Consolas" panose="020B0609020204030204" pitchFamily="49" charset="0"/>
              </a:rPr>
              <a:t>nl</a:t>
            </a:r>
            <a:r>
              <a:rPr lang="en-CA" sz="1400" dirty="0">
                <a:latin typeface="Consolas" panose="020B0609020204030204" pitchFamily="49" charset="0"/>
                <a:cs typeface="Consolas" panose="020B0609020204030204" pitchFamily="49" charset="0"/>
              </a:rPr>
              <a:t>]'/</a:t>
            </a:r>
            <a:r>
              <a:rPr lang="en-CA" sz="1400" dirty="0" err="1">
                <a:latin typeface="Consolas" panose="020B0609020204030204" pitchFamily="49" charset="0"/>
                <a:cs typeface="Consolas" panose="020B0609020204030204" pitchFamily="49" charset="0"/>
              </a:rPr>
              <a:t>w#q#n'wk</a:t>
            </a:r>
            <a:r>
              <a:rPr lang="en-CA" sz="1400" dirty="0">
                <a:latin typeface="Consolas" panose="020B0609020204030204" pitchFamily="49" charset="0"/>
                <a:cs typeface="Consolas" panose="020B0609020204030204" pitchFamily="49" charset="0"/>
              </a:rPr>
              <a:t> </a:t>
            </a:r>
            <a:r>
              <a:rPr lang="en-CA" sz="1400" dirty="0" err="1">
                <a:latin typeface="Consolas" panose="020B0609020204030204" pitchFamily="49" charset="0"/>
                <a:cs typeface="Consolas" panose="020B0609020204030204" pitchFamily="49" charset="0"/>
              </a:rPr>
              <a:t>nw</a:t>
            </a:r>
            <a:r>
              <a:rPr lang="en-CA" sz="1400" dirty="0">
                <a:latin typeface="Consolas" panose="020B0609020204030204" pitchFamily="49" charset="0"/>
                <a:cs typeface="Consolas" panose="020B0609020204030204" pitchFamily="49" charset="0"/>
              </a:rPr>
              <a:t>' </a:t>
            </a:r>
            <a:r>
              <a:rPr lang="en-CA" sz="1400" dirty="0" err="1" smtClean="0">
                <a:latin typeface="Consolas" panose="020B0609020204030204" pitchFamily="49" charset="0"/>
                <a:cs typeface="Consolas" panose="020B0609020204030204" pitchFamily="49" charset="0"/>
              </a:rPr>
              <a:t>iwk</a:t>
            </a:r>
            <a:r>
              <a:rPr lang="en-CA" sz="1400" dirty="0" smtClean="0">
                <a:latin typeface="Consolas" panose="020B0609020204030204" pitchFamily="49" charset="0"/>
                <a:cs typeface="Consolas" panose="020B0609020204030204" pitchFamily="49" charset="0"/>
              </a:rPr>
              <a:t>{KK{</a:t>
            </a:r>
            <a:r>
              <a:rPr lang="en-CA" sz="1400" dirty="0" err="1" smtClean="0">
                <a:latin typeface="Consolas" panose="020B0609020204030204" pitchFamily="49" charset="0"/>
                <a:cs typeface="Consolas" panose="020B0609020204030204" pitchFamily="49" charset="0"/>
              </a:rPr>
              <a:t>nl</a:t>
            </a:r>
            <a:r>
              <a:rPr lang="en-CA" sz="1400" dirty="0">
                <a:latin typeface="Consolas" panose="020B0609020204030204" pitchFamily="49" charset="0"/>
                <a:cs typeface="Consolas" panose="020B0609020204030204" pitchFamily="49" charset="0"/>
              </a:rPr>
              <a:t>]!/w{%'l##w#' i; :{</a:t>
            </a:r>
            <a:r>
              <a:rPr lang="en-CA" sz="1400" dirty="0" err="1" smtClean="0">
                <a:latin typeface="Consolas" panose="020B0609020204030204" pitchFamily="49" charset="0"/>
                <a:cs typeface="Consolas" panose="020B0609020204030204" pitchFamily="49" charset="0"/>
              </a:rPr>
              <a:t>nl</a:t>
            </a:r>
            <a:r>
              <a:rPr lang="en-CA" sz="1400" dirty="0" smtClean="0">
                <a:latin typeface="Consolas" panose="020B0609020204030204" pitchFamily="49" charset="0"/>
                <a:cs typeface="Consolas" panose="020B0609020204030204" pitchFamily="49" charset="0"/>
              </a:rPr>
              <a:t>\</a:t>
            </a:r>
          </a:p>
          <a:p>
            <a:pPr marL="0" indent="0" algn="l">
              <a:buNone/>
            </a:pPr>
            <a:r>
              <a:rPr lang="en-CA" sz="1400" dirty="0" smtClean="0">
                <a:latin typeface="Consolas" panose="020B0609020204030204" pitchFamily="49" charset="0"/>
                <a:cs typeface="Consolas" panose="020B0609020204030204" pitchFamily="49" charset="0"/>
              </a:rPr>
              <a:t>]'/*{</a:t>
            </a:r>
            <a:r>
              <a:rPr lang="en-CA" sz="1400" dirty="0">
                <a:latin typeface="Consolas" panose="020B0609020204030204" pitchFamily="49" charset="0"/>
                <a:cs typeface="Consolas" panose="020B0609020204030204" pitchFamily="49" charset="0"/>
              </a:rPr>
              <a:t>q#'</a:t>
            </a:r>
            <a:r>
              <a:rPr lang="en-CA" sz="1400" dirty="0" err="1">
                <a:latin typeface="Consolas" panose="020B0609020204030204" pitchFamily="49" charset="0"/>
                <a:cs typeface="Consolas" panose="020B0609020204030204" pitchFamily="49" charset="0"/>
              </a:rPr>
              <a:t>ld;r</a:t>
            </a:r>
            <a:r>
              <a:rPr lang="en-CA" sz="1400" dirty="0">
                <a:latin typeface="Consolas" panose="020B0609020204030204" pitchFamily="49" charset="0"/>
                <a:cs typeface="Consolas" panose="020B0609020204030204" pitchFamily="49" charset="0"/>
              </a:rPr>
              <a:t>'}{</a:t>
            </a:r>
            <a:r>
              <a:rPr lang="en-CA" sz="1400" dirty="0" err="1">
                <a:latin typeface="Consolas" panose="020B0609020204030204" pitchFamily="49" charset="0"/>
                <a:cs typeface="Consolas" panose="020B0609020204030204" pitchFamily="49" charset="0"/>
              </a:rPr>
              <a:t>nlwb</a:t>
            </a:r>
            <a:r>
              <a:rPr lang="en-CA" sz="1400" dirty="0">
                <a:latin typeface="Consolas" panose="020B0609020204030204" pitchFamily="49" charset="0"/>
                <a:cs typeface="Consolas" panose="020B0609020204030204" pitchFamily="49" charset="0"/>
              </a:rPr>
              <a:t>!/*de}</a:t>
            </a:r>
            <a:r>
              <a:rPr lang="en-CA" sz="1400" dirty="0" err="1">
                <a:latin typeface="Consolas" panose="020B0609020204030204" pitchFamily="49" charset="0"/>
                <a:cs typeface="Consolas" panose="020B0609020204030204" pitchFamily="49" charset="0"/>
              </a:rPr>
              <a:t>'c</a:t>
            </a:r>
            <a:r>
              <a:rPr lang="en-CA" sz="1400" dirty="0">
                <a:latin typeface="Consolas" panose="020B0609020204030204" pitchFamily="49" charset="0"/>
                <a:cs typeface="Consolas" panose="020B0609020204030204" pitchFamily="49" charset="0"/>
              </a:rPr>
              <a:t> </a:t>
            </a:r>
            <a:r>
              <a:rPr lang="en-CA" sz="1400" dirty="0" smtClean="0">
                <a:latin typeface="Consolas" panose="020B0609020204030204" pitchFamily="49" charset="0"/>
                <a:cs typeface="Consolas" panose="020B0609020204030204" pitchFamily="49" charset="0"/>
              </a:rPr>
              <a:t>;;{</a:t>
            </a:r>
            <a:r>
              <a:rPr lang="en-CA" sz="1400" dirty="0" err="1">
                <a:latin typeface="Consolas" panose="020B0609020204030204" pitchFamily="49" charset="0"/>
                <a:cs typeface="Consolas" panose="020B0609020204030204" pitchFamily="49" charset="0"/>
              </a:rPr>
              <a:t>nl</a:t>
            </a:r>
            <a:r>
              <a:rPr lang="en-CA" sz="1400" dirty="0">
                <a:latin typeface="Consolas" panose="020B0609020204030204" pitchFamily="49" charset="0"/>
                <a:cs typeface="Consolas" panose="020B0609020204030204" pitchFamily="49" charset="0"/>
              </a:rPr>
              <a:t>'-{}</a:t>
            </a:r>
            <a:r>
              <a:rPr lang="en-CA" sz="1400" dirty="0" err="1">
                <a:latin typeface="Consolas" panose="020B0609020204030204" pitchFamily="49" charset="0"/>
                <a:cs typeface="Consolas" panose="020B0609020204030204" pitchFamily="49" charset="0"/>
              </a:rPr>
              <a:t>rw</a:t>
            </a:r>
            <a:r>
              <a:rPr lang="en-CA" sz="1400" dirty="0">
                <a:latin typeface="Consolas" panose="020B0609020204030204" pitchFamily="49" charset="0"/>
                <a:cs typeface="Consolas" panose="020B0609020204030204" pitchFamily="49" charset="0"/>
              </a:rPr>
              <a:t>]'/+,}##'*}#</a:t>
            </a:r>
            <a:r>
              <a:rPr lang="en-CA" sz="1400" dirty="0" err="1">
                <a:latin typeface="Consolas" panose="020B0609020204030204" pitchFamily="49" charset="0"/>
                <a:cs typeface="Consolas" panose="020B0609020204030204" pitchFamily="49" charset="0"/>
              </a:rPr>
              <a:t>nc</a:t>
            </a:r>
            <a:r>
              <a:rPr lang="en-CA" sz="1400" dirty="0">
                <a:latin typeface="Consolas" panose="020B0609020204030204" pitchFamily="49" charset="0"/>
                <a:cs typeface="Consolas" panose="020B0609020204030204" pitchFamily="49" charset="0"/>
              </a:rPr>
              <a:t>,',#</a:t>
            </a:r>
            <a:r>
              <a:rPr lang="en-CA" sz="1400" dirty="0" err="1">
                <a:latin typeface="Consolas" panose="020B0609020204030204" pitchFamily="49" charset="0"/>
                <a:cs typeface="Consolas" panose="020B0609020204030204" pitchFamily="49" charset="0"/>
              </a:rPr>
              <a:t>nw</a:t>
            </a:r>
            <a:r>
              <a:rPr lang="en-CA" sz="1400" dirty="0">
                <a:latin typeface="Consolas" panose="020B0609020204030204" pitchFamily="49" charset="0"/>
                <a:cs typeface="Consolas" panose="020B0609020204030204" pitchFamily="49" charset="0"/>
              </a:rPr>
              <a:t>]'/+</a:t>
            </a:r>
            <a:r>
              <a:rPr lang="en-CA" sz="1400" dirty="0" err="1">
                <a:latin typeface="Consolas" panose="020B0609020204030204" pitchFamily="49" charset="0"/>
                <a:cs typeface="Consolas" panose="020B0609020204030204" pitchFamily="49" charset="0"/>
              </a:rPr>
              <a:t>kd</a:t>
            </a:r>
            <a:r>
              <a:rPr lang="en-CA" sz="1400" dirty="0">
                <a:latin typeface="Consolas" panose="020B0609020204030204" pitchFamily="49" charset="0"/>
                <a:cs typeface="Consolas" panose="020B0609020204030204" pitchFamily="49" charset="0"/>
              </a:rPr>
              <a:t>'+e}+;#'</a:t>
            </a:r>
            <a:r>
              <a:rPr lang="en-CA" sz="1400" dirty="0" err="1">
                <a:latin typeface="Consolas" panose="020B0609020204030204" pitchFamily="49" charset="0"/>
                <a:cs typeface="Consolas" panose="020B0609020204030204" pitchFamily="49" charset="0"/>
              </a:rPr>
              <a:t>rdq#w</a:t>
            </a:r>
            <a:r>
              <a:rPr lang="en-CA" sz="1400" dirty="0" smtClean="0">
                <a:latin typeface="Consolas" panose="020B0609020204030204" pitchFamily="49" charset="0"/>
                <a:cs typeface="Consolas" panose="020B0609020204030204" pitchFamily="49" charset="0"/>
              </a:rPr>
              <a:t>! \</a:t>
            </a:r>
          </a:p>
          <a:p>
            <a:pPr marL="0" indent="0" algn="l">
              <a:buNone/>
            </a:pPr>
            <a:r>
              <a:rPr lang="en-CA" sz="1400" dirty="0" err="1" smtClean="0">
                <a:latin typeface="Consolas" panose="020B0609020204030204" pitchFamily="49" charset="0"/>
                <a:cs typeface="Consolas" panose="020B0609020204030204" pitchFamily="49" charset="0"/>
              </a:rPr>
              <a:t>nr</a:t>
            </a:r>
            <a:r>
              <a:rPr lang="en-CA" sz="1400" dirty="0" smtClean="0">
                <a:latin typeface="Consolas" panose="020B0609020204030204" pitchFamily="49" charset="0"/>
                <a:cs typeface="Consolas" panose="020B0609020204030204" pitchFamily="49" charset="0"/>
              </a:rPr>
              <a:t>'/ ') }+}{</a:t>
            </a:r>
            <a:r>
              <a:rPr lang="en-CA" sz="1400" dirty="0" err="1" smtClean="0">
                <a:latin typeface="Consolas" panose="020B0609020204030204" pitchFamily="49" charset="0"/>
                <a:cs typeface="Consolas" panose="020B0609020204030204" pitchFamily="49" charset="0"/>
              </a:rPr>
              <a:t>rl</a:t>
            </a:r>
            <a:r>
              <a:rPr lang="en-CA" sz="1400" dirty="0" smtClean="0">
                <a:latin typeface="Consolas" panose="020B0609020204030204" pitchFamily="49" charset="0"/>
                <a:cs typeface="Consolas" panose="020B0609020204030204" pitchFamily="49" charset="0"/>
              </a:rPr>
              <a:t>#'{n' ')#}'+}##(!!/"):t&lt;-50?</a:t>
            </a:r>
            <a:r>
              <a:rPr lang="en-CA" sz="1400" dirty="0" smtClean="0">
                <a:solidFill>
                  <a:srgbClr val="FF0000"/>
                </a:solidFill>
                <a:latin typeface="Consolas" panose="020B0609020204030204" pitchFamily="49" charset="0"/>
                <a:cs typeface="Consolas" panose="020B0609020204030204" pitchFamily="49" charset="0"/>
              </a:rPr>
              <a:t>_</a:t>
            </a:r>
            <a:r>
              <a:rPr lang="en-CA" sz="1400" dirty="0" smtClean="0">
                <a:latin typeface="Consolas" panose="020B0609020204030204" pitchFamily="49" charset="0"/>
                <a:cs typeface="Consolas" panose="020B0609020204030204" pitchFamily="49" charset="0"/>
              </a:rPr>
              <a:t>==*</a:t>
            </a:r>
            <a:r>
              <a:rPr lang="en-CA" sz="1400" dirty="0" err="1" smtClean="0">
                <a:latin typeface="Consolas" panose="020B0609020204030204" pitchFamily="49" charset="0"/>
                <a:cs typeface="Consolas" panose="020B0609020204030204" pitchFamily="49" charset="0"/>
              </a:rPr>
              <a:t>a?putchar</a:t>
            </a:r>
            <a:r>
              <a:rPr lang="en-CA" sz="1400" dirty="0" smtClean="0">
                <a:latin typeface="Consolas" panose="020B0609020204030204" pitchFamily="49" charset="0"/>
                <a:cs typeface="Consolas" panose="020B0609020204030204" pitchFamily="49" charset="0"/>
              </a:rPr>
              <a:t>(31[a]):main(-65,</a:t>
            </a:r>
            <a:r>
              <a:rPr lang="en-CA" sz="1400" dirty="0" smtClean="0">
                <a:solidFill>
                  <a:srgbClr val="FF0000"/>
                </a:solidFill>
                <a:latin typeface="Consolas" panose="020B0609020204030204" pitchFamily="49" charset="0"/>
                <a:cs typeface="Consolas" panose="020B0609020204030204" pitchFamily="49" charset="0"/>
              </a:rPr>
              <a:t>_</a:t>
            </a:r>
            <a:r>
              <a:rPr lang="en-CA" sz="1400" dirty="0" smtClean="0">
                <a:latin typeface="Consolas" panose="020B0609020204030204" pitchFamily="49" charset="0"/>
                <a:cs typeface="Consolas" panose="020B0609020204030204" pitchFamily="49" charset="0"/>
              </a:rPr>
              <a:t>,a+1):</a:t>
            </a:r>
          </a:p>
          <a:p>
            <a:pPr marL="0" indent="0" algn="l">
              <a:buNone/>
            </a:pPr>
            <a:r>
              <a:rPr lang="en-CA" sz="1400" dirty="0" smtClean="0">
                <a:latin typeface="Consolas" panose="020B0609020204030204" pitchFamily="49" charset="0"/>
                <a:cs typeface="Consolas" panose="020B0609020204030204" pitchFamily="49" charset="0"/>
              </a:rPr>
              <a:t>main((*a=='/')+t,</a:t>
            </a:r>
            <a:r>
              <a:rPr lang="en-CA" sz="1400" dirty="0" smtClean="0">
                <a:solidFill>
                  <a:srgbClr val="FF0000"/>
                </a:solidFill>
                <a:latin typeface="Consolas" panose="020B0609020204030204" pitchFamily="49" charset="0"/>
                <a:cs typeface="Consolas" panose="020B0609020204030204" pitchFamily="49" charset="0"/>
              </a:rPr>
              <a:t>_</a:t>
            </a:r>
            <a:r>
              <a:rPr lang="en-CA" sz="1400" dirty="0" smtClean="0">
                <a:latin typeface="Consolas" panose="020B0609020204030204" pitchFamily="49" charset="0"/>
                <a:cs typeface="Consolas" panose="020B0609020204030204" pitchFamily="49" charset="0"/>
              </a:rPr>
              <a:t>,a+1):0&lt;</a:t>
            </a:r>
            <a:r>
              <a:rPr lang="en-CA" sz="1400" dirty="0" err="1" smtClean="0">
                <a:latin typeface="Consolas" panose="020B0609020204030204" pitchFamily="49" charset="0"/>
                <a:cs typeface="Consolas" panose="020B0609020204030204" pitchFamily="49" charset="0"/>
              </a:rPr>
              <a:t>t?main</a:t>
            </a:r>
            <a:r>
              <a:rPr lang="en-CA" sz="1400" dirty="0" smtClean="0">
                <a:latin typeface="Consolas" panose="020B0609020204030204" pitchFamily="49" charset="0"/>
                <a:cs typeface="Consolas" panose="020B0609020204030204" pitchFamily="49" charset="0"/>
              </a:rPr>
              <a:t>(2,2,"%s"):*a=='/'||main(0,main(-61,*a,"!</a:t>
            </a:r>
            <a:r>
              <a:rPr lang="en-CA" sz="1400" dirty="0" err="1" smtClean="0">
                <a:latin typeface="Consolas" panose="020B0609020204030204" pitchFamily="49" charset="0"/>
                <a:cs typeface="Consolas" panose="020B0609020204030204" pitchFamily="49" charset="0"/>
              </a:rPr>
              <a:t>ek;dc</a:t>
            </a:r>
            <a:r>
              <a:rPr lang="en-CA" sz="1400" dirty="0" smtClean="0">
                <a:latin typeface="Consolas" panose="020B0609020204030204" pitchFamily="49" charset="0"/>
                <a:cs typeface="Consolas" panose="020B0609020204030204" pitchFamily="49" charset="0"/>
              </a:rPr>
              <a:t> i\</a:t>
            </a:r>
          </a:p>
          <a:p>
            <a:pPr marL="0" indent="0" algn="l">
              <a:buNone/>
            </a:pPr>
            <a:r>
              <a:rPr lang="en-CA" sz="1400" dirty="0" smtClean="0">
                <a:latin typeface="Consolas" panose="020B0609020204030204" pitchFamily="49" charset="0"/>
                <a:cs typeface="Consolas" panose="020B0609020204030204" pitchFamily="49" charset="0"/>
              </a:rPr>
              <a:t>@</a:t>
            </a:r>
            <a:r>
              <a:rPr lang="en-CA" sz="1400" dirty="0" err="1">
                <a:latin typeface="Consolas" panose="020B0609020204030204" pitchFamily="49" charset="0"/>
                <a:cs typeface="Consolas" panose="020B0609020204030204" pitchFamily="49" charset="0"/>
              </a:rPr>
              <a:t>bK</a:t>
            </a:r>
            <a:r>
              <a:rPr lang="en-CA" sz="1400" dirty="0">
                <a:latin typeface="Consolas" panose="020B0609020204030204" pitchFamily="49" charset="0"/>
                <a:cs typeface="Consolas" panose="020B0609020204030204" pitchFamily="49" charset="0"/>
              </a:rPr>
              <a:t>'(q)-[w]*%n+r3#l,{}:\</a:t>
            </a:r>
            <a:r>
              <a:rPr lang="en-CA" sz="1400" dirty="0" err="1">
                <a:latin typeface="Consolas" panose="020B0609020204030204" pitchFamily="49" charset="0"/>
                <a:cs typeface="Consolas" panose="020B0609020204030204" pitchFamily="49" charset="0"/>
              </a:rPr>
              <a:t>nuwloca-O;m</a:t>
            </a:r>
            <a:r>
              <a:rPr lang="en-CA" sz="1400" dirty="0">
                <a:latin typeface="Consolas" panose="020B0609020204030204" pitchFamily="49" charset="0"/>
                <a:cs typeface="Consolas" panose="020B0609020204030204" pitchFamily="49" charset="0"/>
              </a:rPr>
              <a:t> .</a:t>
            </a:r>
            <a:r>
              <a:rPr lang="en-CA" sz="1400" dirty="0" err="1">
                <a:latin typeface="Consolas" panose="020B0609020204030204" pitchFamily="49" charset="0"/>
                <a:cs typeface="Consolas" panose="020B0609020204030204" pitchFamily="49" charset="0"/>
              </a:rPr>
              <a:t>vpbks,fxntdCeghiry</a:t>
            </a:r>
            <a:r>
              <a:rPr lang="en-CA" sz="1400" dirty="0">
                <a:latin typeface="Consolas" panose="020B0609020204030204" pitchFamily="49" charset="0"/>
                <a:cs typeface="Consolas" panose="020B0609020204030204" pitchFamily="49" charset="0"/>
              </a:rPr>
              <a:t>"),a+1</a:t>
            </a:r>
            <a:r>
              <a:rPr lang="en-CA" sz="1400" dirty="0" smtClean="0">
                <a:latin typeface="Consolas" panose="020B0609020204030204" pitchFamily="49" charset="0"/>
                <a:cs typeface="Consolas" panose="020B0609020204030204" pitchFamily="49" charset="0"/>
              </a:rPr>
              <a:t>);}</a:t>
            </a:r>
          </a:p>
        </p:txBody>
      </p:sp>
      <p:cxnSp>
        <p:nvCxnSpPr>
          <p:cNvPr id="6" name="Straight Arrow Connector 5"/>
          <p:cNvCxnSpPr/>
          <p:nvPr/>
        </p:nvCxnSpPr>
        <p:spPr>
          <a:xfrm flipH="1">
            <a:off x="2195736" y="2348880"/>
            <a:ext cx="504056" cy="504056"/>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2699792" y="2348880"/>
            <a:ext cx="72008" cy="792088"/>
          </a:xfrm>
          <a:prstGeom prst="straightConnector1">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95486851"/>
      </p:ext>
    </p:extLst>
  </p:cSld>
  <p:clrMapOvr>
    <a:masterClrMapping/>
  </p:clrMapOvr>
  <mc:AlternateContent xmlns:mc="http://schemas.openxmlformats.org/markup-compatibility/2006">
    <mc:Choice xmlns:p14="http://schemas.microsoft.com/office/powerpoint/2010/main" Requires="p14">
      <p:transition spd="slow" p14:dur="2000" advTm="23681"/>
    </mc:Choice>
    <mc:Fallback>
      <p:transition spd="slow" advTm="23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3.7|7.4"/>
</p:tagLst>
</file>

<file path=ppt/tags/tag2.xml><?xml version="1.0" encoding="utf-8"?>
<p:tagLst xmlns:a="http://schemas.openxmlformats.org/drawingml/2006/main" xmlns:r="http://schemas.openxmlformats.org/officeDocument/2006/relationships" xmlns:p="http://schemas.openxmlformats.org/presentationml/2006/main">
  <p:tag name="TIMING" val="|14.4|5.4"/>
</p:tagLst>
</file>

<file path=ppt/tags/tag3.xml><?xml version="1.0" encoding="utf-8"?>
<p:tagLst xmlns:a="http://schemas.openxmlformats.org/drawingml/2006/main" xmlns:r="http://schemas.openxmlformats.org/officeDocument/2006/relationships" xmlns:p="http://schemas.openxmlformats.org/presentationml/2006/main">
  <p:tag name="TIMING" val="|23.9|8.8|6.2|4.9|18.2"/>
</p:tagLst>
</file>

<file path=ppt/tags/tag4.xml><?xml version="1.0" encoding="utf-8"?>
<p:tagLst xmlns:a="http://schemas.openxmlformats.org/drawingml/2006/main" xmlns:r="http://schemas.openxmlformats.org/officeDocument/2006/relationships" xmlns:p="http://schemas.openxmlformats.org/presentationml/2006/main">
  <p:tag name="TIMING" val="|13.4|17.1|12.9"/>
</p:tagLst>
</file>

<file path=ppt/tags/tag5.xml><?xml version="1.0" encoding="utf-8"?>
<p:tagLst xmlns:a="http://schemas.openxmlformats.org/drawingml/2006/main" xmlns:r="http://schemas.openxmlformats.org/officeDocument/2006/relationships" xmlns:p="http://schemas.openxmlformats.org/presentationml/2006/main">
  <p:tag name="TIMING" val="|35.2|46.1|12.2"/>
</p:tagLst>
</file>

<file path=ppt/tags/tag6.xml><?xml version="1.0" encoding="utf-8"?>
<p:tagLst xmlns:a="http://schemas.openxmlformats.org/drawingml/2006/main" xmlns:r="http://schemas.openxmlformats.org/officeDocument/2006/relationships" xmlns:p="http://schemas.openxmlformats.org/presentationml/2006/main">
  <p:tag name="TIMING" val="|6.5|8.2|12"/>
</p:tagLst>
</file>

<file path=ppt/tags/tag7.xml><?xml version="1.0" encoding="utf-8"?>
<p:tagLst xmlns:a="http://schemas.openxmlformats.org/drawingml/2006/main" xmlns:r="http://schemas.openxmlformats.org/officeDocument/2006/relationships" xmlns:p="http://schemas.openxmlformats.org/presentationml/2006/main">
  <p:tag name="TIMING" val="|8.4|7.8|18.2|18.4|4.9"/>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62988</TotalTime>
  <Words>1002</Words>
  <Application>Microsoft Office PowerPoint</Application>
  <PresentationFormat>On-screen Show (4:3)</PresentationFormat>
  <Paragraphs>127</Paragraphs>
  <Slides>16</Slides>
  <Notes>0</Notes>
  <HiddenSlides>0</HiddenSlides>
  <MMClips>16</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Custom Design</vt:lpstr>
      <vt:lpstr>Identifiers</vt:lpstr>
      <vt:lpstr>Outline</vt:lpstr>
      <vt:lpstr>Identifiers</vt:lpstr>
      <vt:lpstr>Identifiers</vt:lpstr>
      <vt:lpstr>Identifiers</vt:lpstr>
      <vt:lpstr>Identifiers</vt:lpstr>
      <vt:lpstr>Identifiers</vt:lpstr>
      <vt:lpstr>Naming conventions</vt:lpstr>
      <vt:lpstr>Naming conventions</vt:lpstr>
      <vt:lpstr>Reserved identifiers</vt:lpstr>
      <vt:lpstr>Keywords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1251</cp:revision>
  <dcterms:created xsi:type="dcterms:W3CDTF">2009-09-11T23:00:44Z</dcterms:created>
  <dcterms:modified xsi:type="dcterms:W3CDTF">2020-08-18T13:52:40Z</dcterms:modified>
</cp:coreProperties>
</file>